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media/image11.svg" ContentType="image/svg+xml"/>
  <Override PartName="/ppt/media/image13.svg" ContentType="image/svg+xml"/>
  <Override PartName="/ppt/media/image15.svg" ContentType="image/svg+xml"/>
  <Override PartName="/ppt/media/image3.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Lst>
  <p:sldSz cx="18288000" cy="10287000"/>
  <p:notesSz cx="6858000" cy="9144000"/>
  <p:embeddedFontLst>
    <p:embeddedFont>
      <p:font typeface="Montserrat Bold" panose="00000800000000000000"/>
      <p:bold r:id="rId59"/>
    </p:embeddedFont>
    <p:embeddedFont>
      <p:font typeface="Montserrat Italics" panose="00000500000000000000"/>
      <p:italic r:id="rId60"/>
    </p:embeddedFont>
    <p:embeddedFont>
      <p:font typeface="Calibri" panose="020F0502020204030204" charset="0"/>
      <p:regular r:id="rId61"/>
      <p:bold r:id="rId62"/>
      <p:italic r:id="rId63"/>
      <p:boldItalic r:id="rId64"/>
    </p:embeddedFont>
    <p:embeddedFont>
      <p:font typeface="Montserrat" panose="00000500000000000000"/>
      <p:regular r:id="rId6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font" Target="fonts/font7.fntdata"/><Relationship Id="rId64" Type="http://schemas.openxmlformats.org/officeDocument/2006/relationships/font" Target="fonts/font6.fntdata"/><Relationship Id="rId63" Type="http://schemas.openxmlformats.org/officeDocument/2006/relationships/font" Target="fonts/font5.fntdata"/><Relationship Id="rId62" Type="http://schemas.openxmlformats.org/officeDocument/2006/relationships/font" Target="fonts/font4.fntdata"/><Relationship Id="rId61" Type="http://schemas.openxmlformats.org/officeDocument/2006/relationships/font" Target="fonts/font3.fntdata"/><Relationship Id="rId60" Type="http://schemas.openxmlformats.org/officeDocument/2006/relationships/font" Target="fonts/font2.fntdata"/><Relationship Id="rId6" Type="http://schemas.openxmlformats.org/officeDocument/2006/relationships/slide" Target="slides/slide4.xml"/><Relationship Id="rId59" Type="http://schemas.openxmlformats.org/officeDocument/2006/relationships/font" Target="fonts/font1.fntdata"/><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9" Type="http://schemas.openxmlformats.org/officeDocument/2006/relationships/image" Target="../media/image20.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9" Type="http://schemas.openxmlformats.org/officeDocument/2006/relationships/image" Target="../media/image24.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9" Type="http://schemas.openxmlformats.org/officeDocument/2006/relationships/image" Target="../media/image25.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26.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9" Type="http://schemas.openxmlformats.org/officeDocument/2006/relationships/image" Target="../media/image2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9" Type="http://schemas.openxmlformats.org/officeDocument/2006/relationships/image" Target="../media/image28.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2" Type="http://schemas.openxmlformats.org/officeDocument/2006/relationships/slideLayout" Target="../slideLayouts/slideLayout7.xml"/><Relationship Id="rId11" Type="http://schemas.openxmlformats.org/officeDocument/2006/relationships/image" Target="../media/image6.jpeg"/><Relationship Id="rId10" Type="http://schemas.openxmlformats.org/officeDocument/2006/relationships/image" Target="../media/image5.jpe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30.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9" Type="http://schemas.openxmlformats.org/officeDocument/2006/relationships/image" Target="../media/image31.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3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9" Type="http://schemas.openxmlformats.org/officeDocument/2006/relationships/image" Target="../media/image33.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3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9" Type="http://schemas.openxmlformats.org/officeDocument/2006/relationships/image" Target="../media/image5.jpe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2" Type="http://schemas.openxmlformats.org/officeDocument/2006/relationships/slideLayout" Target="../slideLayouts/slideLayout7.xml"/><Relationship Id="rId11" Type="http://schemas.openxmlformats.org/officeDocument/2006/relationships/image" Target="../media/image35.png"/><Relationship Id="rId10" Type="http://schemas.openxmlformats.org/officeDocument/2006/relationships/image" Target="../media/image6.jpe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9" Type="http://schemas.openxmlformats.org/officeDocument/2006/relationships/image" Target="../media/image36.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6.jpeg"/><Relationship Id="rId5" Type="http://schemas.openxmlformats.org/officeDocument/2006/relationships/image" Target="../media/image3.svg"/><Relationship Id="rId4" Type="http://schemas.openxmlformats.org/officeDocument/2006/relationships/image" Target="../media/image2.png"/><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image" Target="../media/image7.png"/></Relationships>
</file>

<file path=ppt/slides/_rels/slide20.xml.rels><?xml version="1.0" encoding="UTF-8" standalone="yes"?>
<Relationships xmlns="http://schemas.openxmlformats.org/package/2006/relationships"><Relationship Id="rId9" Type="http://schemas.openxmlformats.org/officeDocument/2006/relationships/image" Target="../media/image3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9" Type="http://schemas.openxmlformats.org/officeDocument/2006/relationships/image" Target="../media/image38.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2" Type="http://schemas.openxmlformats.org/officeDocument/2006/relationships/slideLayout" Target="../slideLayouts/slideLayout7.xml"/><Relationship Id="rId11" Type="http://schemas.openxmlformats.org/officeDocument/2006/relationships/image" Target="../media/image5.jpeg"/><Relationship Id="rId10" Type="http://schemas.openxmlformats.org/officeDocument/2006/relationships/image" Target="../media/image39.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9" Type="http://schemas.openxmlformats.org/officeDocument/2006/relationships/image" Target="../media/image40.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41.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9" Type="http://schemas.openxmlformats.org/officeDocument/2006/relationships/image" Target="../media/image42.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9" Type="http://schemas.openxmlformats.org/officeDocument/2006/relationships/image" Target="../media/image43.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5.xml.rels><?xml version="1.0" encoding="UTF-8" standalone="yes"?>
<Relationships xmlns="http://schemas.openxmlformats.org/package/2006/relationships"><Relationship Id="rId9" Type="http://schemas.openxmlformats.org/officeDocument/2006/relationships/image" Target="../media/image44.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6.xml.rels><?xml version="1.0" encoding="UTF-8" standalone="yes"?>
<Relationships xmlns="http://schemas.openxmlformats.org/package/2006/relationships"><Relationship Id="rId9" Type="http://schemas.openxmlformats.org/officeDocument/2006/relationships/image" Target="../media/image45.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7.xml.rels><?xml version="1.0" encoding="UTF-8" standalone="yes"?>
<Relationships xmlns="http://schemas.openxmlformats.org/package/2006/relationships"><Relationship Id="rId9" Type="http://schemas.openxmlformats.org/officeDocument/2006/relationships/image" Target="../media/image46.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9" Type="http://schemas.openxmlformats.org/officeDocument/2006/relationships/image" Target="../media/image48.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png"/><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9" Type="http://schemas.openxmlformats.org/officeDocument/2006/relationships/image" Target="../media/image49.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9" Type="http://schemas.openxmlformats.org/officeDocument/2006/relationships/image" Target="../media/image50.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3.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9" Type="http://schemas.openxmlformats.org/officeDocument/2006/relationships/image" Target="../media/image54.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9" Type="http://schemas.openxmlformats.org/officeDocument/2006/relationships/image" Target="../media/image56.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9" Type="http://schemas.openxmlformats.org/officeDocument/2006/relationships/image" Target="../media/image5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5.jpeg"/><Relationship Id="rId1" Type="http://schemas.openxmlformats.org/officeDocument/2006/relationships/image" Target="../media/image1.jpeg"/></Relationships>
</file>

<file path=ppt/slides/_rels/slide38.xml.rels><?xml version="1.0" encoding="UTF-8" standalone="yes"?>
<Relationships xmlns="http://schemas.openxmlformats.org/package/2006/relationships"><Relationship Id="rId9" Type="http://schemas.openxmlformats.org/officeDocument/2006/relationships/image" Target="../media/image58.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39.xml.rels><?xml version="1.0" encoding="UTF-8" standalone="yes"?>
<Relationships xmlns="http://schemas.openxmlformats.org/package/2006/relationships"><Relationship Id="rId9" Type="http://schemas.openxmlformats.org/officeDocument/2006/relationships/image" Target="../media/image59.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9" Type="http://schemas.openxmlformats.org/officeDocument/2006/relationships/image" Target="../media/image60.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1.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2.xml.rels><?xml version="1.0" encoding="UTF-8" standalone="yes"?>
<Relationships xmlns="http://schemas.openxmlformats.org/package/2006/relationships"><Relationship Id="rId9" Type="http://schemas.openxmlformats.org/officeDocument/2006/relationships/image" Target="../media/image62.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3.xml.rels><?xml version="1.0" encoding="UTF-8" standalone="yes"?>
<Relationships xmlns="http://schemas.openxmlformats.org/package/2006/relationships"><Relationship Id="rId9" Type="http://schemas.openxmlformats.org/officeDocument/2006/relationships/image" Target="../media/image63.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4.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2" Type="http://schemas.openxmlformats.org/officeDocument/2006/relationships/slideLayout" Target="../slideLayouts/slideLayout7.xml"/><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9" Type="http://schemas.openxmlformats.org/officeDocument/2006/relationships/image" Target="../media/image6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9" Type="http://schemas.openxmlformats.org/officeDocument/2006/relationships/image" Target="../media/image69.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1" Type="http://schemas.openxmlformats.org/officeDocument/2006/relationships/slideLayout" Target="../slideLayouts/slideLayout7.xml"/><Relationship Id="rId10" Type="http://schemas.openxmlformats.org/officeDocument/2006/relationships/image" Target="../media/image70.png"/><Relationship Id="rId1" Type="http://schemas.openxmlformats.org/officeDocument/2006/relationships/image" Target="../media/image1.jpeg"/></Relationships>
</file>

<file path=ppt/slides/_rels/slide48.xml.rels><?xml version="1.0" encoding="UTF-8" standalone="yes"?>
<Relationships xmlns="http://schemas.openxmlformats.org/package/2006/relationships"><Relationship Id="rId9" Type="http://schemas.openxmlformats.org/officeDocument/2006/relationships/image" Target="../media/image71.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49.xml.rels><?xml version="1.0" encoding="UTF-8" standalone="yes"?>
<Relationships xmlns="http://schemas.openxmlformats.org/package/2006/relationships"><Relationship Id="rId9" Type="http://schemas.openxmlformats.org/officeDocument/2006/relationships/image" Target="../media/image72.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9" Type="http://schemas.openxmlformats.org/officeDocument/2006/relationships/image" Target="../media/image4.png"/><Relationship Id="rId8" Type="http://schemas.openxmlformats.org/officeDocument/2006/relationships/image" Target="../media/image16.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0" Type="http://schemas.openxmlformats.org/officeDocument/2006/relationships/slideLayout" Target="../slideLayouts/slideLayout7.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73.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7.png"/></Relationships>
</file>

<file path=ppt/slides/_rels/slide5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 Type="http://schemas.openxmlformats.org/officeDocument/2006/relationships/image" Target="../media/image1.jpeg"/></Relationships>
</file>

<file path=ppt/slides/_rels/slide5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23.png"/><Relationship Id="rId5" Type="http://schemas.openxmlformats.org/officeDocument/2006/relationships/image" Target="../media/image13.svg"/><Relationship Id="rId4" Type="http://schemas.openxmlformats.org/officeDocument/2006/relationships/image" Target="../media/image22.png"/><Relationship Id="rId3" Type="http://schemas.openxmlformats.org/officeDocument/2006/relationships/image" Target="../media/image11.svg"/><Relationship Id="rId2" Type="http://schemas.openxmlformats.org/officeDocument/2006/relationships/image" Target="../media/image21.png"/><Relationship Id="rId1" Type="http://schemas.openxmlformats.org/officeDocument/2006/relationships/image" Target="../media/image1.jpeg"/></Relationships>
</file>

<file path=ppt/slides/_rels/slide53.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png"/><Relationship Id="rId7" Type="http://schemas.openxmlformats.org/officeDocument/2006/relationships/image" Target="../media/image3.svg"/><Relationship Id="rId6" Type="http://schemas.openxmlformats.org/officeDocument/2006/relationships/image" Target="../media/image73.png"/><Relationship Id="rId5" Type="http://schemas.openxmlformats.org/officeDocument/2006/relationships/image" Target="../media/image77.jpeg"/><Relationship Id="rId4" Type="http://schemas.openxmlformats.org/officeDocument/2006/relationships/image" Target="../media/image76.jpeg"/><Relationship Id="rId3" Type="http://schemas.openxmlformats.org/officeDocument/2006/relationships/image" Target="../media/image75.jpeg"/><Relationship Id="rId2" Type="http://schemas.openxmlformats.org/officeDocument/2006/relationships/image" Target="../media/image74.jpeg"/><Relationship Id="rId1" Type="http://schemas.openxmlformats.org/officeDocument/2006/relationships/image" Target="../media/image8.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9" Type="http://schemas.openxmlformats.org/officeDocument/2006/relationships/image" Target="../media/image17.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1" Type="http://schemas.openxmlformats.org/officeDocument/2006/relationships/slideLayout" Target="../slideLayouts/slideLayout7.xml"/><Relationship Id="rId10" Type="http://schemas.openxmlformats.org/officeDocument/2006/relationships/image" Target="../media/image18.png"/><Relationship Id="rId1" Type="http://schemas.openxmlformats.org/officeDocument/2006/relationships/image" Target="../media/image1.jpeg"/></Relationships>
</file>

<file path=ppt/slides/_rels/slide9.xml.rels><?xml version="1.0" encoding="UTF-8" standalone="yes"?>
<Relationships xmlns="http://schemas.openxmlformats.org/package/2006/relationships"><Relationship Id="rId9" Type="http://schemas.openxmlformats.org/officeDocument/2006/relationships/image" Target="../media/image19.png"/><Relationship Id="rId8" Type="http://schemas.openxmlformats.org/officeDocument/2006/relationships/image" Target="../media/image4.png"/><Relationship Id="rId7" Type="http://schemas.openxmlformats.org/officeDocument/2006/relationships/image" Target="../media/image15.svg"/><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3" Type="http://schemas.openxmlformats.org/officeDocument/2006/relationships/image" Target="../media/image11.svg"/><Relationship Id="rId2" Type="http://schemas.openxmlformats.org/officeDocument/2006/relationships/image" Target="../media/image10.png"/><Relationship Id="rId10" Type="http://schemas.openxmlformats.org/officeDocument/2006/relationships/slideLayout" Target="../slideLayouts/slideLayout7.xml"/><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sp>
        <p:nvSpPr>
          <p:cNvPr id="3" name="Freeform 3"/>
          <p:cNvSpPr/>
          <p:nvPr/>
        </p:nvSpPr>
        <p:spPr>
          <a:xfrm>
            <a:off x="15780040" y="43170"/>
            <a:ext cx="2507960" cy="1983943"/>
          </a:xfrm>
          <a:custGeom>
            <a:avLst/>
            <a:gdLst/>
            <a:ahLst/>
            <a:cxnLst/>
            <a:rect l="l" t="t" r="r" b="b"/>
            <a:pathLst>
              <a:path w="2507960" h="1983943">
                <a:moveTo>
                  <a:pt x="0" y="0"/>
                </a:moveTo>
                <a:lnTo>
                  <a:pt x="2507960" y="0"/>
                </a:lnTo>
                <a:lnTo>
                  <a:pt x="2507960" y="1983943"/>
                </a:lnTo>
                <a:lnTo>
                  <a:pt x="0" y="19839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rot="0">
            <a:off x="2706111" y="1981176"/>
            <a:ext cx="13073929" cy="5420515"/>
            <a:chOff x="0" y="0"/>
            <a:chExt cx="3443339" cy="1427625"/>
          </a:xfrm>
        </p:grpSpPr>
        <p:sp>
          <p:nvSpPr>
            <p:cNvPr id="5" name="Freeform 5"/>
            <p:cNvSpPr/>
            <p:nvPr/>
          </p:nvSpPr>
          <p:spPr>
            <a:xfrm>
              <a:off x="0" y="0"/>
              <a:ext cx="3443339" cy="1427625"/>
            </a:xfrm>
            <a:custGeom>
              <a:avLst/>
              <a:gdLst/>
              <a:ahLst/>
              <a:cxnLst/>
              <a:rect l="l" t="t" r="r" b="b"/>
              <a:pathLst>
                <a:path w="3443339" h="1427625">
                  <a:moveTo>
                    <a:pt x="0" y="0"/>
                  </a:moveTo>
                  <a:lnTo>
                    <a:pt x="3443339" y="0"/>
                  </a:lnTo>
                  <a:lnTo>
                    <a:pt x="3443339" y="1427625"/>
                  </a:lnTo>
                  <a:lnTo>
                    <a:pt x="0" y="1427625"/>
                  </a:lnTo>
                  <a:close/>
                </a:path>
              </a:pathLst>
            </a:custGeom>
            <a:solidFill>
              <a:srgbClr val="FFFFFF"/>
            </a:solidFill>
          </p:spPr>
        </p:sp>
        <p:sp>
          <p:nvSpPr>
            <p:cNvPr id="6" name="TextBox 6"/>
            <p:cNvSpPr txBox="1"/>
            <p:nvPr/>
          </p:nvSpPr>
          <p:spPr>
            <a:xfrm>
              <a:off x="0" y="-19050"/>
              <a:ext cx="3443339" cy="1446675"/>
            </a:xfrm>
            <a:prstGeom prst="rect">
              <a:avLst/>
            </a:prstGeom>
          </p:spPr>
          <p:txBody>
            <a:bodyPr lIns="50800" tIns="50800" rIns="50800" bIns="50800" rtlCol="0" anchor="ctr"/>
            <a:lstStyle/>
            <a:p>
              <a:pPr algn="ctr">
                <a:lnSpc>
                  <a:spcPts val="2860"/>
                </a:lnSpc>
              </a:pPr>
            </a:p>
            <a:p>
              <a:pPr algn="ctr">
                <a:lnSpc>
                  <a:spcPts val="3900"/>
                </a:lnSpc>
              </a:pPr>
            </a:p>
            <a:p>
              <a:pPr algn="ctr">
                <a:lnSpc>
                  <a:spcPts val="3900"/>
                </a:lnSpc>
              </a:pPr>
            </a:p>
            <a:p>
              <a:pPr algn="ctr">
                <a:lnSpc>
                  <a:spcPts val="3900"/>
                </a:lnSpc>
              </a:pPr>
            </a:p>
            <a:p>
              <a:pPr algn="ctr">
                <a:lnSpc>
                  <a:spcPts val="3900"/>
                </a:lnSpc>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  </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ctr">
                <a:lnSpc>
                  <a:spcPts val="3900"/>
                </a:lnSpc>
              </a:pPr>
              <a:r>
                <a:rPr lang="en-US" sz="3000" b="1">
                  <a:solidFill>
                    <a:srgbClr val="000000"/>
                  </a:solidFill>
                  <a:latin typeface="Open Sauce Bold" panose="00000800000000000000"/>
                  <a:ea typeface="Open Sauce Bold" panose="00000800000000000000"/>
                  <a:cs typeface="Open Sauce Bold" panose="00000800000000000000"/>
                  <a:sym typeface="Open Sauce Bold" panose="00000800000000000000"/>
                </a:rPr>
                <a:t>Giảng viên hướng dẫn:  </a:t>
              </a: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Nguyễn Việt An</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ctr">
                <a:lnSpc>
                  <a:spcPts val="3900"/>
                </a:lnSpc>
              </a:pPr>
            </a:p>
            <a:p>
              <a:pPr algn="ctr">
                <a:lnSpc>
                  <a:spcPts val="3380"/>
                </a:lnSpc>
              </a:pPr>
            </a:p>
            <a:p>
              <a:pPr algn="ctr">
                <a:lnSpc>
                  <a:spcPts val="3900"/>
                </a:lnSpc>
              </a:pPr>
              <a:r>
                <a:rPr lang="en-US" sz="3000" b="1">
                  <a:solidFill>
                    <a:srgbClr val="000000"/>
                  </a:solidFill>
                  <a:latin typeface="Open Sauce Bold" panose="00000800000000000000"/>
                  <a:ea typeface="Open Sauce Bold" panose="00000800000000000000"/>
                  <a:cs typeface="Open Sauce Bold" panose="00000800000000000000"/>
                  <a:sym typeface="Open Sauce Bold" panose="00000800000000000000"/>
                </a:rPr>
                <a:t>Học viên trình bày:</a:t>
              </a:r>
              <a:r>
                <a:rPr lang="en-US" sz="3000">
                  <a:solidFill>
                    <a:srgbClr val="000000"/>
                  </a:solidFill>
                  <a:latin typeface="Open Sauce" panose="00000500000000000000"/>
                  <a:ea typeface="Open Sauce" panose="00000500000000000000"/>
                  <a:cs typeface="Open Sauce" panose="00000500000000000000"/>
                  <a:sym typeface="Open Sauce" panose="00000500000000000000"/>
                </a:rPr>
                <a:t>  </a:t>
              </a: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Lê Vương Duy</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grpSp>
      <p:sp>
        <p:nvSpPr>
          <p:cNvPr id="7" name="Freeform 7"/>
          <p:cNvSpPr/>
          <p:nvPr/>
        </p:nvSpPr>
        <p:spPr>
          <a:xfrm>
            <a:off x="0" y="17004"/>
            <a:ext cx="2306785" cy="2306785"/>
          </a:xfrm>
          <a:custGeom>
            <a:avLst/>
            <a:gdLst/>
            <a:ahLst/>
            <a:cxnLst/>
            <a:rect l="l" t="t" r="r" b="b"/>
            <a:pathLst>
              <a:path w="2306785" h="2306785">
                <a:moveTo>
                  <a:pt x="0" y="0"/>
                </a:moveTo>
                <a:lnTo>
                  <a:pt x="2306785" y="0"/>
                </a:lnTo>
                <a:lnTo>
                  <a:pt x="2306785" y="2306786"/>
                </a:lnTo>
                <a:lnTo>
                  <a:pt x="0" y="2306786"/>
                </a:lnTo>
                <a:lnTo>
                  <a:pt x="0" y="0"/>
                </a:lnTo>
                <a:close/>
              </a:path>
            </a:pathLst>
          </a:custGeom>
          <a:blipFill>
            <a:blip r:embed="rId4"/>
            <a:stretch>
              <a:fillRect/>
            </a:stretch>
          </a:blipFill>
        </p:spPr>
      </p:sp>
      <p:sp>
        <p:nvSpPr>
          <p:cNvPr id="8" name="TextBox 8"/>
          <p:cNvSpPr txBox="1"/>
          <p:nvPr/>
        </p:nvSpPr>
        <p:spPr>
          <a:xfrm>
            <a:off x="4274026" y="3543405"/>
            <a:ext cx="10628168" cy="670560"/>
          </a:xfrm>
          <a:prstGeom prst="rect">
            <a:avLst/>
          </a:prstGeom>
        </p:spPr>
        <p:txBody>
          <a:bodyPr lIns="0" tIns="0" rIns="0" bIns="0" rtlCol="0" anchor="t">
            <a:spAutoFit/>
          </a:bodyPr>
          <a:lstStyle/>
          <a:p>
            <a:pPr algn="ctr">
              <a:lnSpc>
                <a:spcPts val="5520"/>
              </a:lnSpc>
            </a:pPr>
            <a:r>
              <a:rPr lang="en-US" sz="4000" b="1" spc="211">
                <a:solidFill>
                  <a:srgbClr val="231F20"/>
                </a:solidFill>
                <a:latin typeface="Montserrat Bold" panose="00000800000000000000"/>
                <a:ea typeface="Montserrat Bold" panose="00000800000000000000"/>
                <a:cs typeface="Montserrat Bold" panose="00000800000000000000"/>
                <a:sym typeface="Montserrat Bold" panose="00000800000000000000"/>
              </a:rPr>
              <a:t>KHÓA HỌC: </a:t>
            </a:r>
            <a:r>
              <a:rPr lang="en-US" sz="4000" i="1" spc="211">
                <a:solidFill>
                  <a:srgbClr val="231F20"/>
                </a:solidFill>
                <a:latin typeface="Montserrat Italics" panose="00000500000000000000"/>
                <a:ea typeface="Montserrat Italics" panose="00000500000000000000"/>
                <a:cs typeface="Montserrat Italics" panose="00000500000000000000"/>
                <a:sym typeface="Montserrat Italics" panose="00000500000000000000"/>
              </a:rPr>
              <a:t>DA ADV 01 ( DATA ADV)</a:t>
            </a:r>
            <a:endParaRPr lang="en-US" sz="4000" i="1" spc="211">
              <a:solidFill>
                <a:srgbClr val="231F20"/>
              </a:solidFill>
              <a:latin typeface="Montserrat Italics" panose="00000500000000000000"/>
              <a:ea typeface="Montserrat Italics" panose="00000500000000000000"/>
              <a:cs typeface="Montserrat Italics" panose="00000500000000000000"/>
              <a:sym typeface="Montserrat Italics" panose="00000500000000000000"/>
            </a:endParaRPr>
          </a:p>
        </p:txBody>
      </p:sp>
      <p:sp>
        <p:nvSpPr>
          <p:cNvPr id="9" name="TextBox 9"/>
          <p:cNvSpPr txBox="1"/>
          <p:nvPr/>
        </p:nvSpPr>
        <p:spPr>
          <a:xfrm>
            <a:off x="2706111" y="2238065"/>
            <a:ext cx="13165926" cy="888492"/>
          </a:xfrm>
          <a:prstGeom prst="rect">
            <a:avLst/>
          </a:prstGeom>
        </p:spPr>
        <p:txBody>
          <a:bodyPr lIns="0" tIns="0" rIns="0" bIns="0" rtlCol="0" anchor="t">
            <a:spAutoFit/>
          </a:bodyPr>
          <a:lstStyle/>
          <a:p>
            <a:pPr algn="ctr">
              <a:lnSpc>
                <a:spcPts val="7315"/>
              </a:lnSpc>
            </a:pPr>
            <a:r>
              <a:rPr lang="en-US" sz="5300" b="1" spc="519">
                <a:solidFill>
                  <a:srgbClr val="231F20"/>
                </a:solidFill>
                <a:latin typeface="Montserrat Bold" panose="00000800000000000000"/>
                <a:ea typeface="Montserrat Bold" panose="00000800000000000000"/>
                <a:cs typeface="Montserrat Bold" panose="00000800000000000000"/>
                <a:sym typeface="Montserrat Bold" panose="00000800000000000000"/>
              </a:rPr>
              <a:t>BÁO CÁO ĐỒ ÁN CUỐI KHÓA</a:t>
            </a:r>
            <a:endParaRPr lang="en-US" sz="5300" b="1" spc="519">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0" name="Freeform 10"/>
          <p:cNvSpPr/>
          <p:nvPr/>
        </p:nvSpPr>
        <p:spPr>
          <a:xfrm>
            <a:off x="0" y="7784361"/>
            <a:ext cx="7391357" cy="2502639"/>
          </a:xfrm>
          <a:custGeom>
            <a:avLst/>
            <a:gdLst/>
            <a:ahLst/>
            <a:cxnLst/>
            <a:rect l="l" t="t" r="r" b="b"/>
            <a:pathLst>
              <a:path w="7391357" h="2502639">
                <a:moveTo>
                  <a:pt x="0" y="0"/>
                </a:moveTo>
                <a:lnTo>
                  <a:pt x="7391357" y="0"/>
                </a:lnTo>
                <a:lnTo>
                  <a:pt x="7391357" y="2502639"/>
                </a:lnTo>
                <a:lnTo>
                  <a:pt x="0" y="2502639"/>
                </a:lnTo>
                <a:lnTo>
                  <a:pt x="0" y="0"/>
                </a:lnTo>
                <a:close/>
              </a:path>
            </a:pathLst>
          </a:custGeom>
          <a:blipFill>
            <a:blip r:embed="rId5"/>
            <a:stretch>
              <a:fillRect t="-90524" r="-48508" b="-101973"/>
            </a:stretch>
          </a:blipFill>
        </p:spPr>
      </p:sp>
      <p:grpSp>
        <p:nvGrpSpPr>
          <p:cNvPr id="11" name="Group 11"/>
          <p:cNvGrpSpPr/>
          <p:nvPr/>
        </p:nvGrpSpPr>
        <p:grpSpPr>
          <a:xfrm rot="0">
            <a:off x="15780040" y="7401690"/>
            <a:ext cx="2507960" cy="2998683"/>
            <a:chOff x="0" y="0"/>
            <a:chExt cx="8603361" cy="10286746"/>
          </a:xfrm>
        </p:grpSpPr>
        <p:sp>
          <p:nvSpPr>
            <p:cNvPr id="12" name="Freeform 12"/>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42601" y="6948629"/>
            <a:ext cx="17402798" cy="2871462"/>
          </a:xfrm>
          <a:custGeom>
            <a:avLst/>
            <a:gdLst/>
            <a:ahLst/>
            <a:cxnLst/>
            <a:rect l="l" t="t" r="r" b="b"/>
            <a:pathLst>
              <a:path w="17402798" h="2871462">
                <a:moveTo>
                  <a:pt x="0" y="0"/>
                </a:moveTo>
                <a:lnTo>
                  <a:pt x="17402798" y="0"/>
                </a:lnTo>
                <a:lnTo>
                  <a:pt x="17402798" y="2871461"/>
                </a:lnTo>
                <a:lnTo>
                  <a:pt x="0" y="2871461"/>
                </a:lnTo>
                <a:lnTo>
                  <a:pt x="0" y="0"/>
                </a:lnTo>
                <a:close/>
              </a:path>
            </a:pathLst>
          </a:custGeom>
          <a:blipFill>
            <a:blip r:embed="rId9"/>
            <a:stretch>
              <a:fillRect/>
            </a:stretch>
          </a:blipFill>
        </p:spPr>
      </p:sp>
      <p:sp>
        <p:nvSpPr>
          <p:cNvPr id="11" name="TextBox 11"/>
          <p:cNvSpPr txBox="1"/>
          <p:nvPr/>
        </p:nvSpPr>
        <p:spPr>
          <a:xfrm>
            <a:off x="166754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587461" y="1105768"/>
            <a:ext cx="6400123"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1.  Đọc dữ liệu</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5943939" y="2117789"/>
            <a:ext cx="6400123"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2018572" y="2919553"/>
            <a:ext cx="13413701" cy="339090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999,999 phim – giai đoạn 1950–2025</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8 thể loại chính → Drama phổ biến nhất</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USA chiếm 71% tổng số phim</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Ngân sách TB ≈ 9.8 triệu USD, doanh thu toàn cầu TB ≈ 27 triệu USD</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IMDb trung bình 6.5, RottenTomatoes ≈ 65%</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Xu hướng: phim ngân sách cao → doanh thu lớn</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Có sự xuất hiện của các “bom tấn” gây lệch dữ liệu (outlier)</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946556" y="6702566"/>
            <a:ext cx="15033729" cy="2555734"/>
          </a:xfrm>
          <a:custGeom>
            <a:avLst/>
            <a:gdLst/>
            <a:ahLst/>
            <a:cxnLst/>
            <a:rect l="l" t="t" r="r" b="b"/>
            <a:pathLst>
              <a:path w="15033729" h="2555734">
                <a:moveTo>
                  <a:pt x="0" y="0"/>
                </a:moveTo>
                <a:lnTo>
                  <a:pt x="15033729" y="0"/>
                </a:lnTo>
                <a:lnTo>
                  <a:pt x="15033729" y="2555734"/>
                </a:lnTo>
                <a:lnTo>
                  <a:pt x="0" y="2555734"/>
                </a:lnTo>
                <a:lnTo>
                  <a:pt x="0" y="0"/>
                </a:lnTo>
                <a:close/>
              </a:path>
            </a:pathLst>
          </a:custGeom>
          <a:blipFill>
            <a:blip r:embed="rId9"/>
            <a:stretch>
              <a:fillRect/>
            </a:stretch>
          </a:blipFill>
        </p:spPr>
      </p:sp>
      <p:sp>
        <p:nvSpPr>
          <p:cNvPr id="11" name="TextBox 11"/>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836484"/>
            <a:ext cx="6400123"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2. Xử lý dữ liệu</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3585554" y="2783891"/>
            <a:ext cx="16105907" cy="3811270"/>
          </a:xfrm>
          <a:prstGeom prst="rect">
            <a:avLst/>
          </a:prstGeom>
        </p:spPr>
        <p:txBody>
          <a:bodyPr lIns="0" tIns="0" rIns="0" bIns="0" rtlCol="0" anchor="t">
            <a:spAutoFit/>
          </a:bodyPr>
          <a:lstStyle/>
          <a:p>
            <a:pPr algn="just">
              <a:lnSpc>
                <a:spcPts val="3770"/>
              </a:lnSpc>
            </a:pPr>
            <a:r>
              <a:rPr lang="en-US" sz="2900">
                <a:solidFill>
                  <a:srgbClr val="000000"/>
                </a:solidFill>
                <a:latin typeface="Open Sauce" panose="00000500000000000000"/>
                <a:ea typeface="Open Sauce" panose="00000500000000000000"/>
                <a:cs typeface="Open Sauce" panose="00000500000000000000"/>
                <a:sym typeface="Open Sauce" panose="00000500000000000000"/>
              </a:rPr>
              <a:t>Thực thi bằng Python, bao gồm:</a:t>
            </a:r>
            <a:endParaRPr lang="en-US" sz="29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770"/>
              </a:lnSpc>
            </a:pPr>
          </a:p>
          <a:p>
            <a:pPr marL="626110" lvl="1" indent="-313055" algn="just">
              <a:lnSpc>
                <a:spcPts val="3770"/>
              </a:lnSpc>
              <a:buFont typeface="Arial" panose="020B0604020202020204"/>
              <a:buChar char="•"/>
            </a:pPr>
            <a:r>
              <a:rPr lang="en-US" sz="2900">
                <a:solidFill>
                  <a:srgbClr val="000000"/>
                </a:solidFill>
                <a:latin typeface="Open Sauce" panose="00000500000000000000"/>
                <a:ea typeface="Open Sauce" panose="00000500000000000000"/>
                <a:cs typeface="Open Sauce" panose="00000500000000000000"/>
                <a:sym typeface="Open Sauce" panose="00000500000000000000"/>
              </a:rPr>
              <a:t>Chuyển đổi cột ReleaseYear sang kiểu dữ liệu object</a:t>
            </a:r>
            <a:endParaRPr lang="en-US" sz="29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770"/>
              </a:lnSpc>
            </a:pPr>
          </a:p>
          <a:p>
            <a:pPr marL="626110" lvl="1" indent="-313055" algn="just">
              <a:lnSpc>
                <a:spcPts val="3770"/>
              </a:lnSpc>
              <a:buFont typeface="Arial" panose="020B0604020202020204"/>
              <a:buChar char="•"/>
            </a:pPr>
            <a:r>
              <a:rPr lang="en-US" sz="2900">
                <a:solidFill>
                  <a:srgbClr val="000000"/>
                </a:solidFill>
                <a:latin typeface="Open Sauce" panose="00000500000000000000"/>
                <a:ea typeface="Open Sauce" panose="00000500000000000000"/>
                <a:cs typeface="Open Sauce" panose="00000500000000000000"/>
                <a:sym typeface="Open Sauce" panose="00000500000000000000"/>
              </a:rPr>
              <a:t>Chuyển đổi cột ReleaseDate sang kiểu dữ liệu datetime</a:t>
            </a:r>
            <a:endParaRPr lang="en-US" sz="29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770"/>
              </a:lnSpc>
            </a:pPr>
          </a:p>
          <a:p>
            <a:pPr marL="626110" lvl="1" indent="-313055" algn="just">
              <a:lnSpc>
                <a:spcPts val="3770"/>
              </a:lnSpc>
              <a:buFont typeface="Arial" panose="020B0604020202020204"/>
              <a:buChar char="•"/>
            </a:pPr>
            <a:r>
              <a:rPr lang="en-US" sz="2900">
                <a:solidFill>
                  <a:srgbClr val="000000"/>
                </a:solidFill>
                <a:latin typeface="Open Sauce" panose="00000500000000000000"/>
                <a:ea typeface="Open Sauce" panose="00000500000000000000"/>
                <a:cs typeface="Open Sauce" panose="00000500000000000000"/>
                <a:sym typeface="Open Sauce" panose="00000500000000000000"/>
              </a:rPr>
              <a:t>Thêm các cột mới nhằm phục vụ cho phân tích như Profit, Average</a:t>
            </a:r>
            <a:endParaRPr lang="en-US" sz="29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770"/>
              </a:lnSpc>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734052" y="4596800"/>
            <a:ext cx="2896254" cy="618635"/>
          </a:xfrm>
          <a:custGeom>
            <a:avLst/>
            <a:gdLst/>
            <a:ahLst/>
            <a:cxnLst/>
            <a:rect l="l" t="t" r="r" b="b"/>
            <a:pathLst>
              <a:path w="2896254" h="618635">
                <a:moveTo>
                  <a:pt x="0" y="0"/>
                </a:moveTo>
                <a:lnTo>
                  <a:pt x="2896254" y="0"/>
                </a:lnTo>
                <a:lnTo>
                  <a:pt x="2896254" y="618635"/>
                </a:lnTo>
                <a:lnTo>
                  <a:pt x="0" y="618635"/>
                </a:lnTo>
                <a:lnTo>
                  <a:pt x="0" y="0"/>
                </a:lnTo>
                <a:close/>
              </a:path>
            </a:pathLst>
          </a:custGeom>
          <a:blipFill>
            <a:blip r:embed="rId9"/>
            <a:stretch>
              <a:fillRect r="-144676" b="-17918"/>
            </a:stretch>
          </a:blipFill>
        </p:spPr>
      </p:sp>
      <p:sp>
        <p:nvSpPr>
          <p:cNvPr id="11" name="Freeform 11"/>
          <p:cNvSpPr/>
          <p:nvPr/>
        </p:nvSpPr>
        <p:spPr>
          <a:xfrm>
            <a:off x="10694675" y="2723058"/>
            <a:ext cx="6564625" cy="7011616"/>
          </a:xfrm>
          <a:custGeom>
            <a:avLst/>
            <a:gdLst/>
            <a:ahLst/>
            <a:cxnLst/>
            <a:rect l="l" t="t" r="r" b="b"/>
            <a:pathLst>
              <a:path w="6564625" h="7011616">
                <a:moveTo>
                  <a:pt x="0" y="0"/>
                </a:moveTo>
                <a:lnTo>
                  <a:pt x="6564625" y="0"/>
                </a:lnTo>
                <a:lnTo>
                  <a:pt x="6564625" y="7011616"/>
                </a:lnTo>
                <a:lnTo>
                  <a:pt x="0" y="7011616"/>
                </a:lnTo>
                <a:lnTo>
                  <a:pt x="0" y="0"/>
                </a:lnTo>
                <a:close/>
              </a:path>
            </a:pathLst>
          </a:custGeom>
          <a:blipFill>
            <a:blip r:embed="rId10"/>
            <a:stretch>
              <a:fillRect/>
            </a:stretch>
          </a:blipFill>
        </p:spPr>
      </p:sp>
      <p:sp>
        <p:nvSpPr>
          <p:cNvPr id="12" name="TextBox 12"/>
          <p:cNvSpPr txBox="1"/>
          <p:nvPr/>
        </p:nvSpPr>
        <p:spPr>
          <a:xfrm>
            <a:off x="1955755" y="208311"/>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3182179" y="1978458"/>
            <a:ext cx="6400123"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2. Xử lý dữ liệu</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176646" y="3476097"/>
            <a:ext cx="7459492" cy="1430020"/>
          </a:xfrm>
          <a:prstGeom prst="rect">
            <a:avLst/>
          </a:prstGeom>
        </p:spPr>
        <p:txBody>
          <a:bodyPr lIns="0" tIns="0" rIns="0" bIns="0" rtlCol="0" anchor="t">
            <a:spAutoFit/>
          </a:bodyPr>
          <a:lstStyle/>
          <a:p>
            <a:pPr algn="just">
              <a:lnSpc>
                <a:spcPts val="3770"/>
              </a:lnSpc>
            </a:pPr>
          </a:p>
          <a:p>
            <a:pPr marL="626110" lvl="1" indent="-313055" algn="just">
              <a:lnSpc>
                <a:spcPts val="3770"/>
              </a:lnSpc>
              <a:buFont typeface="Arial" panose="020B0604020202020204"/>
              <a:buChar char="•"/>
            </a:pPr>
            <a:r>
              <a:rPr lang="en-US" sz="2900">
                <a:solidFill>
                  <a:srgbClr val="000000"/>
                </a:solidFill>
                <a:latin typeface="Open Sauce" panose="00000500000000000000"/>
                <a:ea typeface="Open Sauce" panose="00000500000000000000"/>
                <a:cs typeface="Open Sauce" panose="00000500000000000000"/>
                <a:sym typeface="Open Sauce" panose="00000500000000000000"/>
              </a:rPr>
              <a:t>Kiểm tra bộ dữ liệu sau khi được xử lý:</a:t>
            </a:r>
            <a:endParaRPr lang="en-US" sz="29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770"/>
              </a:lnSpc>
            </a:pPr>
          </a:p>
        </p:txBody>
      </p:sp>
      <p:sp>
        <p:nvSpPr>
          <p:cNvPr id="15" name="TextBox 15"/>
          <p:cNvSpPr txBox="1"/>
          <p:nvPr/>
        </p:nvSpPr>
        <p:spPr>
          <a:xfrm>
            <a:off x="7857841" y="4744132"/>
            <a:ext cx="16105907" cy="12198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 </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810"/>
              </a:lnSpc>
            </a:p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706271" y="3156496"/>
            <a:ext cx="7110781" cy="6541919"/>
          </a:xfrm>
          <a:custGeom>
            <a:avLst/>
            <a:gdLst/>
            <a:ahLst/>
            <a:cxnLst/>
            <a:rect l="l" t="t" r="r" b="b"/>
            <a:pathLst>
              <a:path w="7110781" h="6541919">
                <a:moveTo>
                  <a:pt x="0" y="0"/>
                </a:moveTo>
                <a:lnTo>
                  <a:pt x="7110782" y="0"/>
                </a:lnTo>
                <a:lnTo>
                  <a:pt x="7110782" y="6541919"/>
                </a:lnTo>
                <a:lnTo>
                  <a:pt x="0" y="6541919"/>
                </a:lnTo>
                <a:lnTo>
                  <a:pt x="0" y="0"/>
                </a:lnTo>
                <a:close/>
              </a:path>
            </a:pathLst>
          </a:custGeom>
          <a:blipFill>
            <a:blip r:embed="rId9"/>
            <a:stretch>
              <a:fillRect/>
            </a:stretch>
          </a:blipFill>
        </p:spPr>
      </p:sp>
      <p:sp>
        <p:nvSpPr>
          <p:cNvPr id="11" name="TextBox 11"/>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665982" y="1704470"/>
            <a:ext cx="13097407"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3994549" y="2546896"/>
            <a:ext cx="7909558" cy="47625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Kiểm tra các biến định tính quan trọng:</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207888" y="4228248"/>
            <a:ext cx="16051412" cy="2598774"/>
          </a:xfrm>
          <a:custGeom>
            <a:avLst/>
            <a:gdLst/>
            <a:ahLst/>
            <a:cxnLst/>
            <a:rect l="l" t="t" r="r" b="b"/>
            <a:pathLst>
              <a:path w="16051412" h="2598774">
                <a:moveTo>
                  <a:pt x="0" y="0"/>
                </a:moveTo>
                <a:lnTo>
                  <a:pt x="16051412" y="0"/>
                </a:lnTo>
                <a:lnTo>
                  <a:pt x="16051412" y="2598774"/>
                </a:lnTo>
                <a:lnTo>
                  <a:pt x="0" y="2598774"/>
                </a:lnTo>
                <a:lnTo>
                  <a:pt x="0" y="0"/>
                </a:lnTo>
                <a:close/>
              </a:path>
            </a:pathLst>
          </a:custGeom>
          <a:blipFill>
            <a:blip r:embed="rId9"/>
            <a:stretch>
              <a:fillRect l="-1189"/>
            </a:stretch>
          </a:blipFill>
        </p:spPr>
      </p:sp>
      <p:sp>
        <p:nvSpPr>
          <p:cNvPr id="11" name="TextBox 11"/>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836484"/>
            <a:ext cx="13642732"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993449" y="2865537"/>
            <a:ext cx="12121914" cy="610236"/>
          </a:xfrm>
          <a:prstGeom prst="rect">
            <a:avLst/>
          </a:prstGeom>
        </p:spPr>
        <p:txBody>
          <a:bodyPr lIns="0" tIns="0" rIns="0" bIns="0" rtlCol="0" anchor="t">
            <a:spAutoFit/>
          </a:bodyPr>
          <a:lstStyle/>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Khám phá sự phân tán của các biến định lượng:</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Freeform 14"/>
          <p:cNvSpPr/>
          <p:nvPr/>
        </p:nvSpPr>
        <p:spPr>
          <a:xfrm>
            <a:off x="5820991" y="7820420"/>
            <a:ext cx="7284859" cy="2466580"/>
          </a:xfrm>
          <a:custGeom>
            <a:avLst/>
            <a:gdLst/>
            <a:ahLst/>
            <a:cxnLst/>
            <a:rect l="l" t="t" r="r" b="b"/>
            <a:pathLst>
              <a:path w="7284859" h="2466580">
                <a:moveTo>
                  <a:pt x="0" y="0"/>
                </a:moveTo>
                <a:lnTo>
                  <a:pt x="7284859" y="0"/>
                </a:lnTo>
                <a:lnTo>
                  <a:pt x="7284859" y="2466580"/>
                </a:lnTo>
                <a:lnTo>
                  <a:pt x="0" y="2466580"/>
                </a:lnTo>
                <a:lnTo>
                  <a:pt x="0" y="0"/>
                </a:lnTo>
                <a:close/>
              </a:path>
            </a:pathLst>
          </a:custGeom>
          <a:blipFill>
            <a:blip r:embed="rId10"/>
            <a:stretch>
              <a:fillRect t="-90524" r="-48508" b="-101973"/>
            </a:stretch>
          </a:blipFill>
        </p:spPr>
      </p:sp>
      <p:grpSp>
        <p:nvGrpSpPr>
          <p:cNvPr id="15" name="Group 15"/>
          <p:cNvGrpSpPr/>
          <p:nvPr/>
        </p:nvGrpSpPr>
        <p:grpSpPr>
          <a:xfrm rot="0">
            <a:off x="15780040" y="7401690"/>
            <a:ext cx="2507960" cy="2998683"/>
            <a:chOff x="0" y="0"/>
            <a:chExt cx="8603361" cy="10286746"/>
          </a:xfrm>
        </p:grpSpPr>
        <p:sp>
          <p:nvSpPr>
            <p:cNvPr id="16" name="Freeform 16"/>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11"/>
              <a:stretch>
                <a:fillRect l="-114498" t="-230" r="-2201" b="-20632"/>
              </a:stretch>
            </a:blipFill>
          </p:spPr>
        </p:sp>
      </p:grpSp>
      <p:grpSp>
        <p:nvGrpSpPr>
          <p:cNvPr id="17" name="Group 17"/>
          <p:cNvGrpSpPr/>
          <p:nvPr/>
        </p:nvGrpSpPr>
        <p:grpSpPr>
          <a:xfrm rot="0">
            <a:off x="-840419" y="7401690"/>
            <a:ext cx="2507960" cy="2998683"/>
            <a:chOff x="0" y="0"/>
            <a:chExt cx="8603361" cy="10286746"/>
          </a:xfrm>
        </p:grpSpPr>
        <p:sp>
          <p:nvSpPr>
            <p:cNvPr id="18" name="Freeform 18"/>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11"/>
              <a:stretch>
                <a:fillRect l="-114498" t="-230" r="-2201" b="-20632"/>
              </a:stretch>
            </a:blipFill>
          </p:spPr>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36551" y="4510075"/>
            <a:ext cx="8424176" cy="5254580"/>
          </a:xfrm>
          <a:custGeom>
            <a:avLst/>
            <a:gdLst/>
            <a:ahLst/>
            <a:cxnLst/>
            <a:rect l="l" t="t" r="r" b="b"/>
            <a:pathLst>
              <a:path w="8424176" h="5254580">
                <a:moveTo>
                  <a:pt x="0" y="0"/>
                </a:moveTo>
                <a:lnTo>
                  <a:pt x="8424176" y="0"/>
                </a:lnTo>
                <a:lnTo>
                  <a:pt x="8424176" y="5254580"/>
                </a:lnTo>
                <a:lnTo>
                  <a:pt x="0" y="5254580"/>
                </a:lnTo>
                <a:lnTo>
                  <a:pt x="0" y="0"/>
                </a:lnTo>
                <a:close/>
              </a:path>
            </a:pathLst>
          </a:custGeom>
          <a:blipFill>
            <a:blip r:embed="rId9"/>
            <a:stretch>
              <a:fillRect/>
            </a:stretch>
          </a:blipFill>
        </p:spPr>
      </p:sp>
      <p:sp>
        <p:nvSpPr>
          <p:cNvPr id="11" name="Freeform 11"/>
          <p:cNvSpPr/>
          <p:nvPr/>
        </p:nvSpPr>
        <p:spPr>
          <a:xfrm>
            <a:off x="9286826" y="4510075"/>
            <a:ext cx="8475129" cy="5254580"/>
          </a:xfrm>
          <a:custGeom>
            <a:avLst/>
            <a:gdLst/>
            <a:ahLst/>
            <a:cxnLst/>
            <a:rect l="l" t="t" r="r" b="b"/>
            <a:pathLst>
              <a:path w="8475129" h="5254580">
                <a:moveTo>
                  <a:pt x="0" y="0"/>
                </a:moveTo>
                <a:lnTo>
                  <a:pt x="8475128" y="0"/>
                </a:lnTo>
                <a:lnTo>
                  <a:pt x="8475128" y="5254580"/>
                </a:lnTo>
                <a:lnTo>
                  <a:pt x="0" y="5254580"/>
                </a:lnTo>
                <a:lnTo>
                  <a:pt x="0" y="0"/>
                </a:lnTo>
                <a:close/>
              </a:path>
            </a:pathLst>
          </a:custGeom>
          <a:blipFill>
            <a:blip r:embed="rId10"/>
            <a:stretch>
              <a:fillRect/>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13642732"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3402464" y="2865537"/>
            <a:ext cx="12121914" cy="610236"/>
          </a:xfrm>
          <a:prstGeom prst="rect">
            <a:avLst/>
          </a:prstGeom>
        </p:spPr>
        <p:txBody>
          <a:bodyPr lIns="0" tIns="0" rIns="0" bIns="0" rtlCol="0" anchor="t">
            <a:spAutoFit/>
          </a:bodyPr>
          <a:lstStyle/>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Khám phá sự phân tán của các biến định lượng:</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5" name="TextBox 15"/>
          <p:cNvSpPr txBox="1"/>
          <p:nvPr/>
        </p:nvSpPr>
        <p:spPr>
          <a:xfrm>
            <a:off x="6446317" y="3663994"/>
            <a:ext cx="12121914"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028700" y="4590505"/>
            <a:ext cx="7570091" cy="4816470"/>
          </a:xfrm>
          <a:custGeom>
            <a:avLst/>
            <a:gdLst/>
            <a:ahLst/>
            <a:cxnLst/>
            <a:rect l="l" t="t" r="r" b="b"/>
            <a:pathLst>
              <a:path w="7570091" h="4816470">
                <a:moveTo>
                  <a:pt x="0" y="0"/>
                </a:moveTo>
                <a:lnTo>
                  <a:pt x="7570091" y="0"/>
                </a:lnTo>
                <a:lnTo>
                  <a:pt x="7570091" y="4816470"/>
                </a:lnTo>
                <a:lnTo>
                  <a:pt x="0" y="4816470"/>
                </a:lnTo>
                <a:lnTo>
                  <a:pt x="0" y="0"/>
                </a:lnTo>
                <a:close/>
              </a:path>
            </a:pathLst>
          </a:custGeom>
          <a:blipFill>
            <a:blip r:embed="rId9"/>
            <a:stretch>
              <a:fillRect/>
            </a:stretch>
          </a:blipFill>
        </p:spPr>
      </p:sp>
      <p:sp>
        <p:nvSpPr>
          <p:cNvPr id="11" name="Freeform 11"/>
          <p:cNvSpPr/>
          <p:nvPr/>
        </p:nvSpPr>
        <p:spPr>
          <a:xfrm>
            <a:off x="9404867" y="4512354"/>
            <a:ext cx="7800426" cy="4972772"/>
          </a:xfrm>
          <a:custGeom>
            <a:avLst/>
            <a:gdLst/>
            <a:ahLst/>
            <a:cxnLst/>
            <a:rect l="l" t="t" r="r" b="b"/>
            <a:pathLst>
              <a:path w="7800426" h="4972772">
                <a:moveTo>
                  <a:pt x="0" y="0"/>
                </a:moveTo>
                <a:lnTo>
                  <a:pt x="7800426" y="0"/>
                </a:lnTo>
                <a:lnTo>
                  <a:pt x="7800426" y="4972772"/>
                </a:lnTo>
                <a:lnTo>
                  <a:pt x="0" y="4972772"/>
                </a:lnTo>
                <a:lnTo>
                  <a:pt x="0" y="0"/>
                </a:lnTo>
                <a:close/>
              </a:path>
            </a:pathLst>
          </a:custGeom>
          <a:blipFill>
            <a:blip r:embed="rId10"/>
            <a:stretch>
              <a:fillRect/>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1337870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3402464" y="2865537"/>
            <a:ext cx="12121914" cy="610236"/>
          </a:xfrm>
          <a:prstGeom prst="rect">
            <a:avLst/>
          </a:prstGeom>
        </p:spPr>
        <p:txBody>
          <a:bodyPr lIns="0" tIns="0" rIns="0" bIns="0" rtlCol="0" anchor="t">
            <a:spAutoFit/>
          </a:bodyPr>
          <a:lstStyle/>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Khám phá sự phân tán của các biến định lượng:</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5" name="TextBox 15"/>
          <p:cNvSpPr txBox="1"/>
          <p:nvPr/>
        </p:nvSpPr>
        <p:spPr>
          <a:xfrm>
            <a:off x="6446317" y="3663994"/>
            <a:ext cx="12121914"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727917" y="4512354"/>
            <a:ext cx="8118511" cy="5195847"/>
          </a:xfrm>
          <a:custGeom>
            <a:avLst/>
            <a:gdLst/>
            <a:ahLst/>
            <a:cxnLst/>
            <a:rect l="l" t="t" r="r" b="b"/>
            <a:pathLst>
              <a:path w="8118511" h="5195847">
                <a:moveTo>
                  <a:pt x="0" y="0"/>
                </a:moveTo>
                <a:lnTo>
                  <a:pt x="8118510" y="0"/>
                </a:lnTo>
                <a:lnTo>
                  <a:pt x="8118510" y="5195847"/>
                </a:lnTo>
                <a:lnTo>
                  <a:pt x="0" y="5195847"/>
                </a:lnTo>
                <a:lnTo>
                  <a:pt x="0" y="0"/>
                </a:lnTo>
                <a:close/>
              </a:path>
            </a:pathLst>
          </a:custGeom>
          <a:blipFill>
            <a:blip r:embed="rId9"/>
            <a:stretch>
              <a:fillRect/>
            </a:stretch>
          </a:blipFill>
        </p:spPr>
      </p:sp>
      <p:sp>
        <p:nvSpPr>
          <p:cNvPr id="11" name="Freeform 11"/>
          <p:cNvSpPr/>
          <p:nvPr/>
        </p:nvSpPr>
        <p:spPr>
          <a:xfrm>
            <a:off x="9144000" y="4512354"/>
            <a:ext cx="8249816" cy="5104573"/>
          </a:xfrm>
          <a:custGeom>
            <a:avLst/>
            <a:gdLst/>
            <a:ahLst/>
            <a:cxnLst/>
            <a:rect l="l" t="t" r="r" b="b"/>
            <a:pathLst>
              <a:path w="8249816" h="5104573">
                <a:moveTo>
                  <a:pt x="0" y="0"/>
                </a:moveTo>
                <a:lnTo>
                  <a:pt x="8249816" y="0"/>
                </a:lnTo>
                <a:lnTo>
                  <a:pt x="8249816" y="5104574"/>
                </a:lnTo>
                <a:lnTo>
                  <a:pt x="0" y="5104574"/>
                </a:lnTo>
                <a:lnTo>
                  <a:pt x="0" y="0"/>
                </a:lnTo>
                <a:close/>
              </a:path>
            </a:pathLst>
          </a:custGeom>
          <a:blipFill>
            <a:blip r:embed="rId10"/>
            <a:stretch>
              <a:fillRect/>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13075237"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3402464" y="2865537"/>
            <a:ext cx="12121914" cy="610236"/>
          </a:xfrm>
          <a:prstGeom prst="rect">
            <a:avLst/>
          </a:prstGeom>
        </p:spPr>
        <p:txBody>
          <a:bodyPr lIns="0" tIns="0" rIns="0" bIns="0" rtlCol="0" anchor="t">
            <a:spAutoFit/>
          </a:bodyPr>
          <a:lstStyle/>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Khám phá sự phân tán của các biến định lượng:</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5" name="TextBox 15"/>
          <p:cNvSpPr txBox="1"/>
          <p:nvPr/>
        </p:nvSpPr>
        <p:spPr>
          <a:xfrm>
            <a:off x="6446317" y="3663994"/>
            <a:ext cx="12121914"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5820991" y="7820420"/>
            <a:ext cx="7284859" cy="2466580"/>
          </a:xfrm>
          <a:custGeom>
            <a:avLst/>
            <a:gdLst/>
            <a:ahLst/>
            <a:cxnLst/>
            <a:rect l="l" t="t" r="r" b="b"/>
            <a:pathLst>
              <a:path w="7284859" h="2466580">
                <a:moveTo>
                  <a:pt x="0" y="0"/>
                </a:moveTo>
                <a:lnTo>
                  <a:pt x="7284859" y="0"/>
                </a:lnTo>
                <a:lnTo>
                  <a:pt x="7284859" y="2466580"/>
                </a:lnTo>
                <a:lnTo>
                  <a:pt x="0" y="2466580"/>
                </a:lnTo>
                <a:lnTo>
                  <a:pt x="0" y="0"/>
                </a:lnTo>
                <a:close/>
              </a:path>
            </a:pathLst>
          </a:custGeom>
          <a:blipFill>
            <a:blip r:embed="rId9"/>
            <a:stretch>
              <a:fillRect t="-90524" r="-48508" b="-101973"/>
            </a:stretch>
          </a:blipFill>
        </p:spPr>
      </p:sp>
      <p:grpSp>
        <p:nvGrpSpPr>
          <p:cNvPr id="11" name="Group 11"/>
          <p:cNvGrpSpPr/>
          <p:nvPr/>
        </p:nvGrpSpPr>
        <p:grpSpPr>
          <a:xfrm rot="0">
            <a:off x="15780040" y="7401690"/>
            <a:ext cx="2507960" cy="2998683"/>
            <a:chOff x="0" y="0"/>
            <a:chExt cx="8603361" cy="10286746"/>
          </a:xfrm>
        </p:grpSpPr>
        <p:sp>
          <p:nvSpPr>
            <p:cNvPr id="12" name="Freeform 12"/>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10"/>
              <a:stretch>
                <a:fillRect l="-114498" t="-230" r="-2201" b="-20632"/>
              </a:stretch>
            </a:blipFill>
          </p:spPr>
        </p:sp>
      </p:grpSp>
      <p:grpSp>
        <p:nvGrpSpPr>
          <p:cNvPr id="13" name="Group 13"/>
          <p:cNvGrpSpPr/>
          <p:nvPr/>
        </p:nvGrpSpPr>
        <p:grpSpPr>
          <a:xfrm rot="0">
            <a:off x="-840419" y="7401690"/>
            <a:ext cx="2507960" cy="2998683"/>
            <a:chOff x="0" y="0"/>
            <a:chExt cx="8603361" cy="10286746"/>
          </a:xfrm>
        </p:grpSpPr>
        <p:sp>
          <p:nvSpPr>
            <p:cNvPr id="14" name="Freeform 14"/>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10"/>
              <a:stretch>
                <a:fillRect l="-114498" t="-230" r="-2201" b="-20632"/>
              </a:stretch>
            </a:blipFill>
          </p:spPr>
        </p:sp>
      </p:grpSp>
      <p:sp>
        <p:nvSpPr>
          <p:cNvPr id="15" name="Freeform 15"/>
          <p:cNvSpPr/>
          <p:nvPr/>
        </p:nvSpPr>
        <p:spPr>
          <a:xfrm>
            <a:off x="895651" y="4289794"/>
            <a:ext cx="16170428" cy="2142582"/>
          </a:xfrm>
          <a:custGeom>
            <a:avLst/>
            <a:gdLst/>
            <a:ahLst/>
            <a:cxnLst/>
            <a:rect l="l" t="t" r="r" b="b"/>
            <a:pathLst>
              <a:path w="16170428" h="2142582">
                <a:moveTo>
                  <a:pt x="0" y="0"/>
                </a:moveTo>
                <a:lnTo>
                  <a:pt x="16170428" y="0"/>
                </a:lnTo>
                <a:lnTo>
                  <a:pt x="16170428" y="2142582"/>
                </a:lnTo>
                <a:lnTo>
                  <a:pt x="0" y="2142582"/>
                </a:lnTo>
                <a:lnTo>
                  <a:pt x="0" y="0"/>
                </a:lnTo>
                <a:close/>
              </a:path>
            </a:pathLst>
          </a:custGeom>
          <a:blipFill>
            <a:blip r:embed="rId11"/>
            <a:stretch>
              <a:fillRect/>
            </a:stretch>
          </a:blipFill>
        </p:spPr>
      </p:sp>
      <p:sp>
        <p:nvSpPr>
          <p:cNvPr id="16" name="TextBox 16"/>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7" name="TextBox 17"/>
          <p:cNvSpPr txBox="1"/>
          <p:nvPr/>
        </p:nvSpPr>
        <p:spPr>
          <a:xfrm>
            <a:off x="2743877" y="1836484"/>
            <a:ext cx="13642732"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8" name="TextBox 18"/>
          <p:cNvSpPr txBox="1"/>
          <p:nvPr/>
        </p:nvSpPr>
        <p:spPr>
          <a:xfrm>
            <a:off x="413561" y="2799144"/>
            <a:ext cx="17134607" cy="533400"/>
          </a:xfrm>
          <a:prstGeom prst="rect">
            <a:avLst/>
          </a:prstGeom>
        </p:spPr>
        <p:txBody>
          <a:bodyPr lIns="0" tIns="0" rIns="0" bIns="0" rtlCol="0" anchor="t">
            <a:spAutoFit/>
          </a:bodyPr>
          <a:lstStyle/>
          <a:p>
            <a:pPr marL="690880" lvl="1" indent="-345440" algn="just">
              <a:lnSpc>
                <a:spcPts val="4160"/>
              </a:lnSpc>
              <a:buFont typeface="Arial" panose="020B0604020202020204"/>
              <a:buChar char="•"/>
            </a:pPr>
            <a:r>
              <a:rPr lang="en-US" sz="3200">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Phân tích mối tương quan (mối quan hệ) giữa các biến số định lượng trong bộ dữ liệu:</a:t>
            </a:r>
            <a:endParaRPr lang="en-US" sz="3200">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6117636" y="3577983"/>
            <a:ext cx="6895216" cy="6369455"/>
          </a:xfrm>
          <a:custGeom>
            <a:avLst/>
            <a:gdLst/>
            <a:ahLst/>
            <a:cxnLst/>
            <a:rect l="l" t="t" r="r" b="b"/>
            <a:pathLst>
              <a:path w="6895216" h="6369455">
                <a:moveTo>
                  <a:pt x="0" y="0"/>
                </a:moveTo>
                <a:lnTo>
                  <a:pt x="6895215" y="0"/>
                </a:lnTo>
                <a:lnTo>
                  <a:pt x="6895215" y="6369455"/>
                </a:lnTo>
                <a:lnTo>
                  <a:pt x="0" y="6369455"/>
                </a:lnTo>
                <a:lnTo>
                  <a:pt x="0" y="0"/>
                </a:lnTo>
                <a:close/>
              </a:path>
            </a:pathLst>
          </a:custGeom>
          <a:blipFill>
            <a:blip r:embed="rId9"/>
            <a:stretch>
              <a:fillRect/>
            </a:stretch>
          </a:blipFill>
        </p:spPr>
      </p:sp>
      <p:sp>
        <p:nvSpPr>
          <p:cNvPr id="11" name="TextBox 11"/>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836484"/>
            <a:ext cx="13642732"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413561" y="2799144"/>
            <a:ext cx="17134607" cy="521335"/>
          </a:xfrm>
          <a:prstGeom prst="rect">
            <a:avLst/>
          </a:prstGeom>
        </p:spPr>
        <p:txBody>
          <a:bodyPr lIns="0" tIns="0" rIns="0" bIns="0" rtlCol="0" anchor="t">
            <a:spAutoFit/>
          </a:bodyPr>
          <a:lstStyle/>
          <a:p>
            <a:pPr marL="690880" lvl="1" indent="-345440" algn="just">
              <a:lnSpc>
                <a:spcPts val="4160"/>
              </a:lnSpc>
              <a:buFont typeface="Arial" panose="020B0604020202020204"/>
              <a:buChar char="•"/>
            </a:pPr>
            <a:r>
              <a:rPr lang="en-US" sz="3200">
                <a:solidFill>
                  <a:srgbClr val="000000"/>
                </a:solidFill>
                <a:latin typeface="Open Sauce" panose="00000500000000000000"/>
                <a:ea typeface="Open Sauce" panose="00000500000000000000"/>
                <a:cs typeface="Open Sauce" panose="00000500000000000000"/>
                <a:sym typeface="Open Sauce" panose="00000500000000000000"/>
              </a:rPr>
              <a:t>Phân tích mối tương quan (mối quan hệ) giữa các biến số định lượng trong bộ dữ liệu:</a:t>
            </a:r>
            <a:endParaRPr lang="en-US" sz="32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2926748" y="5820020"/>
            <a:ext cx="17134607" cy="521335"/>
          </a:xfrm>
          <a:prstGeom prst="rect">
            <a:avLst/>
          </a:prstGeom>
        </p:spPr>
        <p:txBody>
          <a:bodyPr lIns="0" tIns="0" rIns="0" bIns="0" rtlCol="0" anchor="t">
            <a:spAutoFit/>
          </a:bodyPr>
          <a:lstStyle/>
          <a:p>
            <a:pPr algn="just">
              <a:lnSpc>
                <a:spcPts val="4160"/>
              </a:lnSpc>
            </a:pPr>
            <a:r>
              <a:rPr lang="en-US" sz="32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=&gt; Kết quả:</a:t>
            </a:r>
            <a:endParaRPr lang="en-US" sz="32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a:off x="0" y="7784361"/>
            <a:ext cx="7391357" cy="2502639"/>
          </a:xfrm>
          <a:custGeom>
            <a:avLst/>
            <a:gdLst/>
            <a:ahLst/>
            <a:cxnLst/>
            <a:rect l="l" t="t" r="r" b="b"/>
            <a:pathLst>
              <a:path w="7391357" h="2502639">
                <a:moveTo>
                  <a:pt x="0" y="0"/>
                </a:moveTo>
                <a:lnTo>
                  <a:pt x="7391357" y="0"/>
                </a:lnTo>
                <a:lnTo>
                  <a:pt x="7391357" y="2502639"/>
                </a:lnTo>
                <a:lnTo>
                  <a:pt x="0" y="2502639"/>
                </a:lnTo>
                <a:lnTo>
                  <a:pt x="0" y="0"/>
                </a:lnTo>
                <a:close/>
              </a:path>
            </a:pathLst>
          </a:custGeom>
          <a:blipFill>
            <a:blip r:embed="rId2"/>
            <a:stretch>
              <a:fillRect t="-90524" r="-48508" b="-101973"/>
            </a:stretch>
          </a:blipFill>
        </p:spPr>
      </p:sp>
      <p:sp>
        <p:nvSpPr>
          <p:cNvPr id="4" name="TextBox 4"/>
          <p:cNvSpPr txBox="1"/>
          <p:nvPr/>
        </p:nvSpPr>
        <p:spPr>
          <a:xfrm>
            <a:off x="1935813" y="3529127"/>
            <a:ext cx="14416373" cy="2161033"/>
          </a:xfrm>
          <a:prstGeom prst="rect">
            <a:avLst/>
          </a:prstGeom>
        </p:spPr>
        <p:txBody>
          <a:bodyPr lIns="0" tIns="0" rIns="0" bIns="0" rtlCol="0" anchor="t">
            <a:spAutoFit/>
          </a:bodyPr>
          <a:lstStyle/>
          <a:p>
            <a:pPr algn="ctr">
              <a:lnSpc>
                <a:spcPts val="8695"/>
              </a:lnSpc>
            </a:pPr>
            <a:r>
              <a:rPr lang="en-US" sz="6300" i="1" spc="617">
                <a:solidFill>
                  <a:srgbClr val="231F20"/>
                </a:solidFill>
                <a:latin typeface="Montserrat Italics" panose="00000500000000000000"/>
                <a:ea typeface="Montserrat Italics" panose="00000500000000000000"/>
                <a:cs typeface="Montserrat Italics" panose="00000500000000000000"/>
                <a:sym typeface="Montserrat Italics" panose="00000500000000000000"/>
              </a:rPr>
              <a:t>“Xây dựng hệ thống phân tích dữ liệu tổng hợp”</a:t>
            </a:r>
            <a:endParaRPr lang="en-US" sz="6300" i="1" spc="617">
              <a:solidFill>
                <a:srgbClr val="231F20"/>
              </a:solidFill>
              <a:latin typeface="Montserrat Italics" panose="00000500000000000000"/>
              <a:ea typeface="Montserrat Italics" panose="00000500000000000000"/>
              <a:cs typeface="Montserrat Italics" panose="00000500000000000000"/>
              <a:sym typeface="Montserrat Italics" panose="00000500000000000000"/>
            </a:endParaRPr>
          </a:p>
        </p:txBody>
      </p:sp>
      <p:sp>
        <p:nvSpPr>
          <p:cNvPr id="5" name="Freeform 5"/>
          <p:cNvSpPr/>
          <p:nvPr/>
        </p:nvSpPr>
        <p:spPr>
          <a:xfrm>
            <a:off x="0" y="-10497"/>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3"/>
            <a:stretch>
              <a:fillRect/>
            </a:stretch>
          </a:blipFill>
        </p:spPr>
      </p:sp>
      <p:sp>
        <p:nvSpPr>
          <p:cNvPr id="6" name="TextBox 6"/>
          <p:cNvSpPr txBox="1"/>
          <p:nvPr/>
        </p:nvSpPr>
        <p:spPr>
          <a:xfrm>
            <a:off x="8806683" y="1943228"/>
            <a:ext cx="9525" cy="353060"/>
          </a:xfrm>
          <a:prstGeom prst="rect">
            <a:avLst/>
          </a:prstGeom>
        </p:spPr>
        <p:txBody>
          <a:bodyPr lIns="0" tIns="0" rIns="0" bIns="0" rtlCol="0" anchor="t">
            <a:spAutoFit/>
          </a:bodyPr>
          <a:lstStyle/>
          <a:p>
            <a:pPr algn="ctr">
              <a:lnSpc>
                <a:spcPts val="2860"/>
              </a:lnSpc>
              <a:spcBef>
                <a:spcPct val="0"/>
              </a:spcBef>
            </a:pPr>
          </a:p>
        </p:txBody>
      </p:sp>
      <p:sp>
        <p:nvSpPr>
          <p:cNvPr id="7" name="TextBox 7"/>
          <p:cNvSpPr txBox="1"/>
          <p:nvPr/>
        </p:nvSpPr>
        <p:spPr>
          <a:xfrm>
            <a:off x="3336176" y="1596200"/>
            <a:ext cx="11414473" cy="1266826"/>
          </a:xfrm>
          <a:prstGeom prst="rect">
            <a:avLst/>
          </a:prstGeom>
        </p:spPr>
        <p:txBody>
          <a:bodyPr lIns="0" tIns="0" rIns="0" bIns="0" rtlCol="0" anchor="t">
            <a:spAutoFit/>
          </a:bodyPr>
          <a:lstStyle/>
          <a:p>
            <a:pPr algn="ctr">
              <a:lnSpc>
                <a:spcPts val="10350"/>
              </a:lnSpc>
            </a:pPr>
            <a:r>
              <a:rPr lang="en-US" sz="7500" b="1" spc="734">
                <a:solidFill>
                  <a:srgbClr val="231F20"/>
                </a:solidFill>
                <a:latin typeface="Montserrat Bold" panose="00000800000000000000"/>
                <a:ea typeface="Montserrat Bold" panose="00000800000000000000"/>
                <a:cs typeface="Montserrat Bold" panose="00000800000000000000"/>
                <a:sym typeface="Montserrat Bold" panose="00000800000000000000"/>
              </a:rPr>
              <a:t>CHỦ ĐỀ:</a:t>
            </a:r>
            <a:endParaRPr lang="en-US" sz="7500" b="1" spc="734">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8" name="Freeform 8"/>
          <p:cNvSpPr/>
          <p:nvPr/>
        </p:nvSpPr>
        <p:spPr>
          <a:xfrm>
            <a:off x="15780040" y="43170"/>
            <a:ext cx="2507960" cy="1983943"/>
          </a:xfrm>
          <a:custGeom>
            <a:avLst/>
            <a:gdLst/>
            <a:ahLst/>
            <a:cxnLst/>
            <a:rect l="l" t="t" r="r" b="b"/>
            <a:pathLst>
              <a:path w="2507960" h="1983943">
                <a:moveTo>
                  <a:pt x="0" y="0"/>
                </a:moveTo>
                <a:lnTo>
                  <a:pt x="2507960" y="0"/>
                </a:lnTo>
                <a:lnTo>
                  <a:pt x="2507960" y="1983943"/>
                </a:lnTo>
                <a:lnTo>
                  <a:pt x="0" y="19839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9" name="Group 9"/>
          <p:cNvGrpSpPr/>
          <p:nvPr/>
        </p:nvGrpSpPr>
        <p:grpSpPr>
          <a:xfrm rot="0">
            <a:off x="15780040" y="7401690"/>
            <a:ext cx="2507960" cy="2998683"/>
            <a:chOff x="0" y="0"/>
            <a:chExt cx="8603361" cy="10286746"/>
          </a:xfrm>
        </p:grpSpPr>
        <p:sp>
          <p:nvSpPr>
            <p:cNvPr id="10" name="Freeform 10"/>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6"/>
              <a:stretch>
                <a:fillRect l="-114498" t="-230" r="-2201" b="-20632"/>
              </a:stretch>
            </a:blipFill>
          </p:spPr>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210016" y="8175593"/>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0" y="8541619"/>
            <a:ext cx="1745381" cy="1745381"/>
          </a:xfrm>
          <a:custGeom>
            <a:avLst/>
            <a:gdLst/>
            <a:ahLst/>
            <a:cxnLst/>
            <a:rect l="l" t="t" r="r" b="b"/>
            <a:pathLst>
              <a:path w="1745381" h="1745381">
                <a:moveTo>
                  <a:pt x="0" y="0"/>
                </a:moveTo>
                <a:lnTo>
                  <a:pt x="1745381" y="0"/>
                </a:lnTo>
                <a:lnTo>
                  <a:pt x="1745381"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8516455" y="269630"/>
            <a:ext cx="9382201" cy="9747741"/>
          </a:xfrm>
          <a:custGeom>
            <a:avLst/>
            <a:gdLst/>
            <a:ahLst/>
            <a:cxnLst/>
            <a:rect l="l" t="t" r="r" b="b"/>
            <a:pathLst>
              <a:path w="9382201" h="9747741">
                <a:moveTo>
                  <a:pt x="0" y="0"/>
                </a:moveTo>
                <a:lnTo>
                  <a:pt x="9382201" y="0"/>
                </a:lnTo>
                <a:lnTo>
                  <a:pt x="9382201" y="9747740"/>
                </a:lnTo>
                <a:lnTo>
                  <a:pt x="0" y="9747740"/>
                </a:lnTo>
                <a:lnTo>
                  <a:pt x="0" y="0"/>
                </a:lnTo>
                <a:close/>
              </a:path>
            </a:pathLst>
          </a:custGeom>
          <a:blipFill>
            <a:blip r:embed="rId9"/>
            <a:stretch>
              <a:fillRect/>
            </a:stretch>
          </a:blipFill>
        </p:spPr>
      </p:sp>
      <p:sp>
        <p:nvSpPr>
          <p:cNvPr id="11" name="TextBox 11"/>
          <p:cNvSpPr txBox="1"/>
          <p:nvPr/>
        </p:nvSpPr>
        <p:spPr>
          <a:xfrm>
            <a:off x="-2384204" y="543157"/>
            <a:ext cx="15591759" cy="610236"/>
          </a:xfrm>
          <a:prstGeom prst="rect">
            <a:avLst/>
          </a:prstGeom>
        </p:spPr>
        <p:txBody>
          <a:bodyPr lIns="0" tIns="0" rIns="0" bIns="0" rtlCol="0" anchor="t">
            <a:spAutoFit/>
          </a:bodyPr>
          <a:lstStyle/>
          <a:p>
            <a:pPr algn="ctr">
              <a:lnSpc>
                <a:spcPts val="4810"/>
              </a:lnSpc>
              <a:spcBef>
                <a:spcPct val="0"/>
              </a:spcBef>
            </a:pPr>
            <a:r>
              <a:rPr lang="en-US" sz="37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37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478368" y="1344760"/>
            <a:ext cx="5971810" cy="962025"/>
          </a:xfrm>
          <a:prstGeom prst="rect">
            <a:avLst/>
          </a:prstGeom>
        </p:spPr>
        <p:txBody>
          <a:bodyPr lIns="0" tIns="0" rIns="0" bIns="0" rtlCol="0" anchor="t">
            <a:spAutoFit/>
          </a:bodyPr>
          <a:lstStyle/>
          <a:p>
            <a:pPr algn="just">
              <a:lnSpc>
                <a:spcPts val="3900"/>
              </a:lnSpc>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144447" y="2642420"/>
            <a:ext cx="5820508" cy="193357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Phân tích mối tương quan (mối quan hệ) giữa các biến số định lượng trong bộ dữ liệu:</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5054701" y="5121348"/>
            <a:ext cx="17134607" cy="803276"/>
          </a:xfrm>
          <a:prstGeom prst="rect">
            <a:avLst/>
          </a:prstGeom>
        </p:spPr>
        <p:txBody>
          <a:bodyPr lIns="0" tIns="0" rIns="0" bIns="0" rtlCol="0" anchor="t">
            <a:spAutoFit/>
          </a:bodyPr>
          <a:lstStyle/>
          <a:p>
            <a:pPr algn="just">
              <a:lnSpc>
                <a:spcPts val="6500"/>
              </a:lnSpc>
            </a:pPr>
            <a:r>
              <a:rPr lang="en-US" sz="5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=&gt; Kết quả:</a:t>
            </a:r>
            <a:endParaRPr lang="en-US" sz="5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226235" y="4446970"/>
            <a:ext cx="16033065" cy="3026241"/>
          </a:xfrm>
          <a:custGeom>
            <a:avLst/>
            <a:gdLst/>
            <a:ahLst/>
            <a:cxnLst/>
            <a:rect l="l" t="t" r="r" b="b"/>
            <a:pathLst>
              <a:path w="16033065" h="3026241">
                <a:moveTo>
                  <a:pt x="0" y="0"/>
                </a:moveTo>
                <a:lnTo>
                  <a:pt x="16033065" y="0"/>
                </a:lnTo>
                <a:lnTo>
                  <a:pt x="16033065" y="3026241"/>
                </a:lnTo>
                <a:lnTo>
                  <a:pt x="0" y="3026241"/>
                </a:lnTo>
                <a:lnTo>
                  <a:pt x="0" y="0"/>
                </a:lnTo>
                <a:close/>
              </a:path>
            </a:pathLst>
          </a:custGeom>
          <a:blipFill>
            <a:blip r:embed="rId9"/>
            <a:stretch>
              <a:fillRect/>
            </a:stretch>
          </a:blipFill>
        </p:spPr>
      </p:sp>
      <p:sp>
        <p:nvSpPr>
          <p:cNvPr id="11" name="Freeform 11"/>
          <p:cNvSpPr/>
          <p:nvPr/>
        </p:nvSpPr>
        <p:spPr>
          <a:xfrm>
            <a:off x="1226235" y="7473211"/>
            <a:ext cx="16033065" cy="1221512"/>
          </a:xfrm>
          <a:custGeom>
            <a:avLst/>
            <a:gdLst/>
            <a:ahLst/>
            <a:cxnLst/>
            <a:rect l="l" t="t" r="r" b="b"/>
            <a:pathLst>
              <a:path w="16033065" h="1221512">
                <a:moveTo>
                  <a:pt x="0" y="0"/>
                </a:moveTo>
                <a:lnTo>
                  <a:pt x="16033065" y="0"/>
                </a:lnTo>
                <a:lnTo>
                  <a:pt x="16033065" y="1221511"/>
                </a:lnTo>
                <a:lnTo>
                  <a:pt x="0" y="1221511"/>
                </a:lnTo>
                <a:lnTo>
                  <a:pt x="0" y="0"/>
                </a:lnTo>
                <a:close/>
              </a:path>
            </a:pathLst>
          </a:custGeom>
          <a:blipFill>
            <a:blip r:embed="rId10"/>
            <a:stretch>
              <a:fillRect b="-11567"/>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13075237"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430360" y="2808669"/>
            <a:ext cx="1682894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Phát hiện giá trị ngoại vi bằng phương pháp Outlier cho thuộc tính doanh thu toàn cầu (Global_BoxOfficeUSD):</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5" name="Freeform 15"/>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1"/>
            <a:stretch>
              <a:fillRect t="-90524" r="-48508" b="-101973"/>
            </a:stretch>
          </a:blipFill>
        </p:spPr>
      </p:sp>
      <p:sp>
        <p:nvSpPr>
          <p:cNvPr id="16" name="Freeform 16"/>
          <p:cNvSpPr/>
          <p:nvPr/>
        </p:nvSpPr>
        <p:spPr>
          <a:xfrm>
            <a:off x="0" y="9285464"/>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1"/>
            <a:stretch>
              <a:fillRect t="-90524" r="-48508" b="-101973"/>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028700" y="4434175"/>
            <a:ext cx="7679319" cy="5269933"/>
          </a:xfrm>
          <a:custGeom>
            <a:avLst/>
            <a:gdLst/>
            <a:ahLst/>
            <a:cxnLst/>
            <a:rect l="l" t="t" r="r" b="b"/>
            <a:pathLst>
              <a:path w="7679319" h="5269933">
                <a:moveTo>
                  <a:pt x="0" y="0"/>
                </a:moveTo>
                <a:lnTo>
                  <a:pt x="7679319" y="0"/>
                </a:lnTo>
                <a:lnTo>
                  <a:pt x="7679319" y="5269933"/>
                </a:lnTo>
                <a:lnTo>
                  <a:pt x="0" y="5269933"/>
                </a:lnTo>
                <a:lnTo>
                  <a:pt x="0" y="0"/>
                </a:lnTo>
                <a:close/>
              </a:path>
            </a:pathLst>
          </a:custGeom>
          <a:blipFill>
            <a:blip r:embed="rId9"/>
            <a:stretch>
              <a:fillRect/>
            </a:stretch>
          </a:blipFill>
        </p:spPr>
      </p:sp>
      <p:sp>
        <p:nvSpPr>
          <p:cNvPr id="11" name="Freeform 11"/>
          <p:cNvSpPr/>
          <p:nvPr/>
        </p:nvSpPr>
        <p:spPr>
          <a:xfrm>
            <a:off x="9463421" y="4434175"/>
            <a:ext cx="7637583" cy="5269933"/>
          </a:xfrm>
          <a:custGeom>
            <a:avLst/>
            <a:gdLst/>
            <a:ahLst/>
            <a:cxnLst/>
            <a:rect l="l" t="t" r="r" b="b"/>
            <a:pathLst>
              <a:path w="7637583" h="5269933">
                <a:moveTo>
                  <a:pt x="0" y="0"/>
                </a:moveTo>
                <a:lnTo>
                  <a:pt x="7637583" y="0"/>
                </a:lnTo>
                <a:lnTo>
                  <a:pt x="7637583" y="5269933"/>
                </a:lnTo>
                <a:lnTo>
                  <a:pt x="0" y="5269933"/>
                </a:lnTo>
                <a:lnTo>
                  <a:pt x="0" y="0"/>
                </a:lnTo>
                <a:close/>
              </a:path>
            </a:pathLst>
          </a:custGeom>
          <a:blipFill>
            <a:blip r:embed="rId10"/>
            <a:stretch>
              <a:fillRect/>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13075237"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3. Thực hiện EDA (Exploratory Data Analysis) bằng Python</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430360" y="2808669"/>
            <a:ext cx="1682894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Phát hiện giá trị ngoại vi bằng phương pháp Outlier cho thuộc tính doanh thu toàn cầu (Global_BoxOfficeUSD):</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5" name="TextBox 15"/>
          <p:cNvSpPr txBox="1"/>
          <p:nvPr/>
        </p:nvSpPr>
        <p:spPr>
          <a:xfrm>
            <a:off x="7227281" y="3599573"/>
            <a:ext cx="16828940" cy="644526"/>
          </a:xfrm>
          <a:prstGeom prst="rect">
            <a:avLst/>
          </a:prstGeom>
        </p:spPr>
        <p:txBody>
          <a:bodyPr lIns="0" tIns="0" rIns="0" bIns="0" rtlCol="0" anchor="t">
            <a:spAutoFit/>
          </a:bodyPr>
          <a:lstStyle/>
          <a:p>
            <a:pPr algn="just">
              <a:lnSpc>
                <a:spcPts val="5200"/>
              </a:lnSpc>
            </a:pPr>
            <a:r>
              <a:rPr lang="en-US" sz="4000">
                <a:solidFill>
                  <a:srgbClr val="000000"/>
                </a:solidFill>
                <a:latin typeface="Open Sauce" panose="00000500000000000000"/>
                <a:ea typeface="Open Sauce" panose="00000500000000000000"/>
                <a:cs typeface="Open Sauce" panose="00000500000000000000"/>
                <a:sym typeface="Open Sauce" panose="00000500000000000000"/>
              </a:rPr>
              <a:t>=&gt; Kết quả: </a:t>
            </a:r>
            <a:endParaRPr lang="en-US" sz="4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2743877" y="3883452"/>
            <a:ext cx="12394271" cy="5778829"/>
          </a:xfrm>
          <a:custGeom>
            <a:avLst/>
            <a:gdLst/>
            <a:ahLst/>
            <a:cxnLst/>
            <a:rect l="l" t="t" r="r" b="b"/>
            <a:pathLst>
              <a:path w="12394271" h="5778829">
                <a:moveTo>
                  <a:pt x="0" y="0"/>
                </a:moveTo>
                <a:lnTo>
                  <a:pt x="12394272" y="0"/>
                </a:lnTo>
                <a:lnTo>
                  <a:pt x="12394272" y="5778829"/>
                </a:lnTo>
                <a:lnTo>
                  <a:pt x="0" y="5778829"/>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doanh thu toàn cầu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5832398" y="6772867"/>
            <a:ext cx="2455602" cy="3486969"/>
          </a:xfrm>
          <a:custGeom>
            <a:avLst/>
            <a:gdLst/>
            <a:ahLst/>
            <a:cxnLst/>
            <a:rect l="l" t="t" r="r" b="b"/>
            <a:pathLst>
              <a:path w="2455602" h="3486969">
                <a:moveTo>
                  <a:pt x="0" y="0"/>
                </a:moveTo>
                <a:lnTo>
                  <a:pt x="2455602" y="0"/>
                </a:lnTo>
                <a:lnTo>
                  <a:pt x="2455602" y="3486969"/>
                </a:lnTo>
                <a:lnTo>
                  <a:pt x="0" y="3486969"/>
                </a:lnTo>
                <a:lnTo>
                  <a:pt x="0" y="0"/>
                </a:lnTo>
                <a:close/>
              </a:path>
            </a:pathLst>
          </a:custGeom>
          <a:blipFill>
            <a:blip r:embed="rId10"/>
            <a:stretch>
              <a:fillRect l="-60061" r="-166841" b="-53522"/>
            </a:stretch>
          </a:blipFill>
        </p:spPr>
      </p:sp>
      <p:sp>
        <p:nvSpPr>
          <p:cNvPr id="15" name="Freeform 15"/>
          <p:cNvSpPr/>
          <p:nvPr/>
        </p:nvSpPr>
        <p:spPr>
          <a:xfrm>
            <a:off x="0" y="9593381"/>
            <a:ext cx="2048552" cy="693619"/>
          </a:xfrm>
          <a:custGeom>
            <a:avLst/>
            <a:gdLst/>
            <a:ahLst/>
            <a:cxnLst/>
            <a:rect l="l" t="t" r="r" b="b"/>
            <a:pathLst>
              <a:path w="2048552" h="693619">
                <a:moveTo>
                  <a:pt x="0" y="0"/>
                </a:moveTo>
                <a:lnTo>
                  <a:pt x="2048552" y="0"/>
                </a:lnTo>
                <a:lnTo>
                  <a:pt x="2048552" y="693619"/>
                </a:lnTo>
                <a:lnTo>
                  <a:pt x="0" y="693619"/>
                </a:lnTo>
                <a:lnTo>
                  <a:pt x="0" y="0"/>
                </a:lnTo>
                <a:close/>
              </a:path>
            </a:pathLst>
          </a:custGeom>
          <a:blipFill>
            <a:blip r:embed="rId10"/>
            <a:stretch>
              <a:fillRect t="-90524" r="-48508" b="-101973"/>
            </a:stretch>
          </a:blipFill>
        </p:spPr>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335842" y="3891296"/>
            <a:ext cx="11301259" cy="5608250"/>
          </a:xfrm>
          <a:custGeom>
            <a:avLst/>
            <a:gdLst/>
            <a:ahLst/>
            <a:cxnLst/>
            <a:rect l="l" t="t" r="r" b="b"/>
            <a:pathLst>
              <a:path w="11301259" h="5608250">
                <a:moveTo>
                  <a:pt x="0" y="0"/>
                </a:moveTo>
                <a:lnTo>
                  <a:pt x="11301259" y="0"/>
                </a:lnTo>
                <a:lnTo>
                  <a:pt x="11301259" y="5608250"/>
                </a:lnTo>
                <a:lnTo>
                  <a:pt x="0" y="5608250"/>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doanh thu toàn cầu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TextBox 14"/>
          <p:cNvSpPr txBox="1"/>
          <p:nvPr/>
        </p:nvSpPr>
        <p:spPr>
          <a:xfrm>
            <a:off x="685800" y="5791200"/>
            <a:ext cx="2900680" cy="619760"/>
          </a:xfrm>
          <a:prstGeom prst="rect">
            <a:avLst/>
          </a:prstGeom>
        </p:spPr>
        <p:txBody>
          <a:bodyPr wrap="square" lIns="0" tIns="0" rIns="0" bIns="0" rtlCol="0" anchor="t">
            <a:spAutoFit/>
          </a:bodyPr>
          <a:lstStyle/>
          <a:p>
            <a:pPr algn="ctr">
              <a:lnSpc>
                <a:spcPts val="4835"/>
              </a:lnSpc>
              <a:spcBef>
                <a:spcPct val="0"/>
              </a:spcBef>
            </a:pPr>
            <a:r>
              <a:rPr lang="en-US" sz="3500" spc="49">
                <a:solidFill>
                  <a:srgbClr val="000000"/>
                </a:solidFill>
                <a:latin typeface="Montserrat" panose="00000500000000000000"/>
                <a:ea typeface="Montserrat" panose="00000500000000000000"/>
                <a:cs typeface="Montserrat" panose="00000500000000000000"/>
                <a:sym typeface="Montserrat" panose="00000500000000000000"/>
              </a:rPr>
              <a:t>=&gt; Kết quả:</a:t>
            </a:r>
            <a:endParaRPr lang="en-US" sz="3500" spc="49">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Freeform 15"/>
          <p:cNvSpPr/>
          <p:nvPr/>
        </p:nvSpPr>
        <p:spPr>
          <a:xfrm>
            <a:off x="16386609" y="8215907"/>
            <a:ext cx="1901391" cy="2043928"/>
          </a:xfrm>
          <a:custGeom>
            <a:avLst/>
            <a:gdLst/>
            <a:ahLst/>
            <a:cxnLst/>
            <a:rect l="l" t="t" r="r" b="b"/>
            <a:pathLst>
              <a:path w="1901391" h="2043928">
                <a:moveTo>
                  <a:pt x="0" y="0"/>
                </a:moveTo>
                <a:lnTo>
                  <a:pt x="1901391" y="0"/>
                </a:lnTo>
                <a:lnTo>
                  <a:pt x="1901391" y="2043929"/>
                </a:lnTo>
                <a:lnTo>
                  <a:pt x="0" y="2043929"/>
                </a:lnTo>
                <a:lnTo>
                  <a:pt x="0" y="0"/>
                </a:lnTo>
                <a:close/>
              </a:path>
            </a:pathLst>
          </a:custGeom>
          <a:blipFill>
            <a:blip r:embed="rId10"/>
            <a:stretch>
              <a:fillRect l="-47542" r="-99927" b="-53522"/>
            </a:stretch>
          </a:blipFill>
        </p:spPr>
      </p:sp>
      <p:sp>
        <p:nvSpPr>
          <p:cNvPr id="16" name="Freeform 16"/>
          <p:cNvSpPr/>
          <p:nvPr/>
        </p:nvSpPr>
        <p:spPr>
          <a:xfrm>
            <a:off x="-214083" y="9285464"/>
            <a:ext cx="2957961" cy="1001536"/>
          </a:xfrm>
          <a:custGeom>
            <a:avLst/>
            <a:gdLst/>
            <a:ahLst/>
            <a:cxnLst/>
            <a:rect l="l" t="t" r="r" b="b"/>
            <a:pathLst>
              <a:path w="2957961" h="1001536">
                <a:moveTo>
                  <a:pt x="0" y="0"/>
                </a:moveTo>
                <a:lnTo>
                  <a:pt x="2957960" y="0"/>
                </a:lnTo>
                <a:lnTo>
                  <a:pt x="2957960"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071838" y="3775142"/>
            <a:ext cx="11301259" cy="6017920"/>
          </a:xfrm>
          <a:custGeom>
            <a:avLst/>
            <a:gdLst/>
            <a:ahLst/>
            <a:cxnLst/>
            <a:rect l="l" t="t" r="r" b="b"/>
            <a:pathLst>
              <a:path w="11301259" h="6017920">
                <a:moveTo>
                  <a:pt x="0" y="0"/>
                </a:moveTo>
                <a:lnTo>
                  <a:pt x="11301259" y="0"/>
                </a:lnTo>
                <a:lnTo>
                  <a:pt x="11301259" y="6017920"/>
                </a:lnTo>
                <a:lnTo>
                  <a:pt x="0" y="6017920"/>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lợi nhuận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5" name="Freeform 15"/>
          <p:cNvSpPr/>
          <p:nvPr/>
        </p:nvSpPr>
        <p:spPr>
          <a:xfrm>
            <a:off x="-23818" y="9357951"/>
            <a:ext cx="2743877" cy="929049"/>
          </a:xfrm>
          <a:custGeom>
            <a:avLst/>
            <a:gdLst/>
            <a:ahLst/>
            <a:cxnLst/>
            <a:rect l="l" t="t" r="r" b="b"/>
            <a:pathLst>
              <a:path w="2743877" h="929049">
                <a:moveTo>
                  <a:pt x="0" y="0"/>
                </a:moveTo>
                <a:lnTo>
                  <a:pt x="2743877" y="0"/>
                </a:lnTo>
                <a:lnTo>
                  <a:pt x="2743877" y="929049"/>
                </a:lnTo>
                <a:lnTo>
                  <a:pt x="0" y="929049"/>
                </a:lnTo>
                <a:lnTo>
                  <a:pt x="0" y="0"/>
                </a:lnTo>
                <a:close/>
              </a:path>
            </a:pathLst>
          </a:custGeom>
          <a:blipFill>
            <a:blip r:embed="rId10"/>
            <a:stretch>
              <a:fillRect t="-90524" r="-48508" b="-101973"/>
            </a:stretch>
          </a:blipFill>
        </p:spPr>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535374" y="3899340"/>
            <a:ext cx="11301259" cy="5636503"/>
          </a:xfrm>
          <a:custGeom>
            <a:avLst/>
            <a:gdLst/>
            <a:ahLst/>
            <a:cxnLst/>
            <a:rect l="l" t="t" r="r" b="b"/>
            <a:pathLst>
              <a:path w="11301259" h="5636503">
                <a:moveTo>
                  <a:pt x="0" y="0"/>
                </a:moveTo>
                <a:lnTo>
                  <a:pt x="11301259" y="0"/>
                </a:lnTo>
                <a:lnTo>
                  <a:pt x="11301259" y="5636502"/>
                </a:lnTo>
                <a:lnTo>
                  <a:pt x="0" y="5636502"/>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lợi nhuận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TextBox 14"/>
          <p:cNvSpPr txBox="1"/>
          <p:nvPr/>
        </p:nvSpPr>
        <p:spPr>
          <a:xfrm>
            <a:off x="693420" y="5791200"/>
            <a:ext cx="2875915" cy="619760"/>
          </a:xfrm>
          <a:prstGeom prst="rect">
            <a:avLst/>
          </a:prstGeom>
        </p:spPr>
        <p:txBody>
          <a:bodyPr wrap="square" lIns="0" tIns="0" rIns="0" bIns="0" rtlCol="0" anchor="t">
            <a:spAutoFit/>
          </a:bodyPr>
          <a:lstStyle/>
          <a:p>
            <a:pPr algn="ctr">
              <a:lnSpc>
                <a:spcPts val="4835"/>
              </a:lnSpc>
              <a:spcBef>
                <a:spcPct val="0"/>
              </a:spcBef>
            </a:pPr>
            <a:r>
              <a:rPr lang="en-US" sz="3500" spc="49">
                <a:solidFill>
                  <a:srgbClr val="000000"/>
                </a:solidFill>
                <a:latin typeface="Montserrat" panose="00000500000000000000"/>
                <a:ea typeface="Montserrat" panose="00000500000000000000"/>
                <a:cs typeface="Montserrat" panose="00000500000000000000"/>
                <a:sym typeface="Montserrat" panose="00000500000000000000"/>
              </a:rPr>
              <a:t>=&gt; Kết quả:</a:t>
            </a:r>
            <a:endParaRPr lang="en-US" sz="3500" spc="49">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Freeform 15"/>
          <p:cNvSpPr/>
          <p:nvPr/>
        </p:nvSpPr>
        <p:spPr>
          <a:xfrm>
            <a:off x="16149740" y="9535842"/>
            <a:ext cx="2138260" cy="723993"/>
          </a:xfrm>
          <a:custGeom>
            <a:avLst/>
            <a:gdLst/>
            <a:ahLst/>
            <a:cxnLst/>
            <a:rect l="l" t="t" r="r" b="b"/>
            <a:pathLst>
              <a:path w="2138260" h="723993">
                <a:moveTo>
                  <a:pt x="0" y="0"/>
                </a:moveTo>
                <a:lnTo>
                  <a:pt x="2138260" y="0"/>
                </a:lnTo>
                <a:lnTo>
                  <a:pt x="2138260" y="723994"/>
                </a:lnTo>
                <a:lnTo>
                  <a:pt x="0" y="723994"/>
                </a:lnTo>
                <a:lnTo>
                  <a:pt x="0" y="0"/>
                </a:lnTo>
                <a:close/>
              </a:path>
            </a:pathLst>
          </a:custGeom>
          <a:blipFill>
            <a:blip r:embed="rId10"/>
            <a:stretch>
              <a:fillRect t="-90524" r="-48508" b="-101973"/>
            </a:stretch>
          </a:blipFill>
        </p:spPr>
      </p:sp>
      <p:sp>
        <p:nvSpPr>
          <p:cNvPr id="16" name="Freeform 16"/>
          <p:cNvSpPr/>
          <p:nvPr/>
        </p:nvSpPr>
        <p:spPr>
          <a:xfrm>
            <a:off x="-130860" y="9285464"/>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626392" y="3893257"/>
            <a:ext cx="11301259" cy="5693009"/>
          </a:xfrm>
          <a:custGeom>
            <a:avLst/>
            <a:gdLst/>
            <a:ahLst/>
            <a:cxnLst/>
            <a:rect l="l" t="t" r="r" b="b"/>
            <a:pathLst>
              <a:path w="11301259" h="5693009">
                <a:moveTo>
                  <a:pt x="0" y="0"/>
                </a:moveTo>
                <a:lnTo>
                  <a:pt x="11301259" y="0"/>
                </a:lnTo>
                <a:lnTo>
                  <a:pt x="11301259" y="5693009"/>
                </a:lnTo>
                <a:lnTo>
                  <a:pt x="0" y="5693009"/>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tổng số lượng bình chọn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5" name="Freeform 15"/>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707992" y="3892762"/>
            <a:ext cx="9522910" cy="5701842"/>
          </a:xfrm>
          <a:custGeom>
            <a:avLst/>
            <a:gdLst/>
            <a:ahLst/>
            <a:cxnLst/>
            <a:rect l="l" t="t" r="r" b="b"/>
            <a:pathLst>
              <a:path w="9522910" h="5701842">
                <a:moveTo>
                  <a:pt x="0" y="0"/>
                </a:moveTo>
                <a:lnTo>
                  <a:pt x="9522910" y="0"/>
                </a:lnTo>
                <a:lnTo>
                  <a:pt x="9522910" y="5701842"/>
                </a:lnTo>
                <a:lnTo>
                  <a:pt x="0" y="5701842"/>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629494"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tổng số lượng bình chọn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TextBox 14"/>
          <p:cNvSpPr txBox="1"/>
          <p:nvPr/>
        </p:nvSpPr>
        <p:spPr>
          <a:xfrm>
            <a:off x="786765" y="5791200"/>
            <a:ext cx="2782570" cy="619760"/>
          </a:xfrm>
          <a:prstGeom prst="rect">
            <a:avLst/>
          </a:prstGeom>
        </p:spPr>
        <p:txBody>
          <a:bodyPr wrap="square" lIns="0" tIns="0" rIns="0" bIns="0" rtlCol="0" anchor="t">
            <a:spAutoFit/>
          </a:bodyPr>
          <a:lstStyle/>
          <a:p>
            <a:pPr algn="ctr">
              <a:lnSpc>
                <a:spcPts val="4835"/>
              </a:lnSpc>
              <a:spcBef>
                <a:spcPct val="0"/>
              </a:spcBef>
            </a:pPr>
            <a:r>
              <a:rPr lang="en-US" sz="3500" spc="49">
                <a:solidFill>
                  <a:srgbClr val="000000"/>
                </a:solidFill>
                <a:latin typeface="Montserrat" panose="00000500000000000000"/>
                <a:ea typeface="Montserrat" panose="00000500000000000000"/>
                <a:cs typeface="Montserrat" panose="00000500000000000000"/>
                <a:sym typeface="Montserrat" panose="00000500000000000000"/>
              </a:rPr>
              <a:t>=&gt; Kết quả:</a:t>
            </a:r>
            <a:endParaRPr lang="en-US" sz="3500" spc="49">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Freeform 15"/>
          <p:cNvSpPr/>
          <p:nvPr/>
        </p:nvSpPr>
        <p:spPr>
          <a:xfrm>
            <a:off x="0" y="8929372"/>
            <a:ext cx="3929424" cy="1330463"/>
          </a:xfrm>
          <a:custGeom>
            <a:avLst/>
            <a:gdLst/>
            <a:ahLst/>
            <a:cxnLst/>
            <a:rect l="l" t="t" r="r" b="b"/>
            <a:pathLst>
              <a:path w="3929424" h="1330463">
                <a:moveTo>
                  <a:pt x="0" y="0"/>
                </a:moveTo>
                <a:lnTo>
                  <a:pt x="3929424" y="0"/>
                </a:lnTo>
                <a:lnTo>
                  <a:pt x="3929424" y="1330464"/>
                </a:lnTo>
                <a:lnTo>
                  <a:pt x="0" y="1330464"/>
                </a:lnTo>
                <a:lnTo>
                  <a:pt x="0" y="0"/>
                </a:lnTo>
                <a:close/>
              </a:path>
            </a:pathLst>
          </a:custGeom>
          <a:blipFill>
            <a:blip r:embed="rId10"/>
            <a:stretch>
              <a:fillRect t="-90524" r="-48508" b="-101973"/>
            </a:stretch>
          </a:blipFill>
        </p:spPr>
      </p:sp>
      <p:sp>
        <p:nvSpPr>
          <p:cNvPr id="16" name="Freeform 16"/>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836890" y="3938464"/>
            <a:ext cx="11301259" cy="5452857"/>
          </a:xfrm>
          <a:custGeom>
            <a:avLst/>
            <a:gdLst/>
            <a:ahLst/>
            <a:cxnLst/>
            <a:rect l="l" t="t" r="r" b="b"/>
            <a:pathLst>
              <a:path w="11301259" h="5452857">
                <a:moveTo>
                  <a:pt x="0" y="0"/>
                </a:moveTo>
                <a:lnTo>
                  <a:pt x="11301259" y="0"/>
                </a:lnTo>
                <a:lnTo>
                  <a:pt x="11301259" y="5452858"/>
                </a:lnTo>
                <a:lnTo>
                  <a:pt x="0" y="5452858"/>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2831363"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số điểm RottenTomatoes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0" y="9258300"/>
            <a:ext cx="3214411" cy="1088367"/>
          </a:xfrm>
          <a:custGeom>
            <a:avLst/>
            <a:gdLst/>
            <a:ahLst/>
            <a:cxnLst/>
            <a:rect l="l" t="t" r="r" b="b"/>
            <a:pathLst>
              <a:path w="3214411" h="1088367">
                <a:moveTo>
                  <a:pt x="0" y="0"/>
                </a:moveTo>
                <a:lnTo>
                  <a:pt x="3214411" y="0"/>
                </a:lnTo>
                <a:lnTo>
                  <a:pt x="3214411" y="1088367"/>
                </a:lnTo>
                <a:lnTo>
                  <a:pt x="0" y="1088367"/>
                </a:lnTo>
                <a:lnTo>
                  <a:pt x="0" y="0"/>
                </a:lnTo>
                <a:close/>
              </a:path>
            </a:pathLst>
          </a:custGeom>
          <a:blipFill>
            <a:blip r:embed="rId10"/>
            <a:stretch>
              <a:fillRect t="-90524" r="-48508" b="-101973"/>
            </a:stretch>
          </a:blipFill>
        </p:spPr>
      </p:sp>
      <p:sp>
        <p:nvSpPr>
          <p:cNvPr id="15" name="Freeform 15"/>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Freeform 3"/>
          <p:cNvSpPr/>
          <p:nvPr/>
        </p:nvSpPr>
        <p:spPr>
          <a:xfrm rot="2925483">
            <a:off x="5978889" y="4633519"/>
            <a:ext cx="15026802" cy="1591351"/>
          </a:xfrm>
          <a:custGeom>
            <a:avLst/>
            <a:gdLst/>
            <a:ahLst/>
            <a:cxnLst/>
            <a:rect l="l" t="t" r="r" b="b"/>
            <a:pathLst>
              <a:path w="15026802" h="1591351">
                <a:moveTo>
                  <a:pt x="0" y="0"/>
                </a:moveTo>
                <a:lnTo>
                  <a:pt x="15026802" y="0"/>
                </a:lnTo>
                <a:lnTo>
                  <a:pt x="15026802" y="1591350"/>
                </a:lnTo>
                <a:lnTo>
                  <a:pt x="0" y="1591350"/>
                </a:lnTo>
                <a:lnTo>
                  <a:pt x="0" y="0"/>
                </a:lnTo>
                <a:close/>
              </a:path>
            </a:pathLst>
          </a:custGeom>
          <a:blipFill>
            <a:blip r:embed="rId2"/>
            <a:stretch>
              <a:fillRect t="-86495"/>
            </a:stretch>
          </a:blipFill>
        </p:spPr>
      </p:sp>
      <p:grpSp>
        <p:nvGrpSpPr>
          <p:cNvPr id="4" name="Group 4"/>
          <p:cNvGrpSpPr>
            <a:grpSpLocks noChangeAspect="1"/>
          </p:cNvGrpSpPr>
          <p:nvPr/>
        </p:nvGrpSpPr>
        <p:grpSpPr>
          <a:xfrm rot="0">
            <a:off x="10058400" y="0"/>
            <a:ext cx="8229600" cy="9258300"/>
            <a:chOff x="0" y="0"/>
            <a:chExt cx="5370413" cy="6041715"/>
          </a:xfrm>
        </p:grpSpPr>
        <p:sp>
          <p:nvSpPr>
            <p:cNvPr id="5" name="Freeform 5"/>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solidFill>
              <a:srgbClr val="000000"/>
            </a:solidFill>
          </p:spPr>
        </p:sp>
        <p:sp>
          <p:nvSpPr>
            <p:cNvPr id="6" name="Freeform 6"/>
            <p:cNvSpPr/>
            <p:nvPr/>
          </p:nvSpPr>
          <p:spPr>
            <a:xfrm>
              <a:off x="0" y="0"/>
              <a:ext cx="5370413" cy="6041715"/>
            </a:xfrm>
            <a:custGeom>
              <a:avLst/>
              <a:gdLst/>
              <a:ahLst/>
              <a:cxnLst/>
              <a:rect l="l" t="t" r="r" b="b"/>
              <a:pathLst>
                <a:path w="5370413" h="6041715">
                  <a:moveTo>
                    <a:pt x="5370413" y="0"/>
                  </a:moveTo>
                  <a:lnTo>
                    <a:pt x="5370413" y="6041715"/>
                  </a:lnTo>
                  <a:cubicBezTo>
                    <a:pt x="3580275" y="4027810"/>
                    <a:pt x="1790138" y="2013905"/>
                    <a:pt x="0" y="0"/>
                  </a:cubicBezTo>
                  <a:lnTo>
                    <a:pt x="5370413" y="0"/>
                  </a:lnTo>
                  <a:close/>
                </a:path>
              </a:pathLst>
            </a:custGeom>
            <a:blipFill>
              <a:blip r:embed="rId3"/>
              <a:stretch>
                <a:fillRect l="-34427" r="-34427"/>
              </a:stretch>
            </a:blipFill>
          </p:spPr>
        </p:sp>
      </p:grpSp>
      <p:grpSp>
        <p:nvGrpSpPr>
          <p:cNvPr id="7" name="Group 7"/>
          <p:cNvGrpSpPr/>
          <p:nvPr/>
        </p:nvGrpSpPr>
        <p:grpSpPr>
          <a:xfrm rot="0">
            <a:off x="-3950263" y="803081"/>
            <a:ext cx="15859325" cy="2258023"/>
            <a:chOff x="0" y="0"/>
            <a:chExt cx="1537211" cy="218865"/>
          </a:xfrm>
        </p:grpSpPr>
        <p:sp>
          <p:nvSpPr>
            <p:cNvPr id="8" name="Freeform 8"/>
            <p:cNvSpPr/>
            <p:nvPr/>
          </p:nvSpPr>
          <p:spPr>
            <a:xfrm>
              <a:off x="0" y="0"/>
              <a:ext cx="1537211" cy="218865"/>
            </a:xfrm>
            <a:custGeom>
              <a:avLst/>
              <a:gdLst/>
              <a:ahLst/>
              <a:cxnLst/>
              <a:rect l="l" t="t" r="r" b="b"/>
              <a:pathLst>
                <a:path w="1537211" h="218865">
                  <a:moveTo>
                    <a:pt x="1334011" y="0"/>
                  </a:moveTo>
                  <a:lnTo>
                    <a:pt x="0" y="0"/>
                  </a:lnTo>
                  <a:lnTo>
                    <a:pt x="203200" y="218865"/>
                  </a:lnTo>
                  <a:lnTo>
                    <a:pt x="1537211" y="218865"/>
                  </a:lnTo>
                  <a:lnTo>
                    <a:pt x="1334011" y="0"/>
                  </a:lnTo>
                  <a:close/>
                </a:path>
              </a:pathLst>
            </a:custGeom>
            <a:solidFill>
              <a:srgbClr val="010101"/>
            </a:solidFill>
            <a:ln cap="sq">
              <a:noFill/>
              <a:prstDash val="solid"/>
              <a:miter/>
            </a:ln>
          </p:spPr>
        </p:sp>
        <p:sp>
          <p:nvSpPr>
            <p:cNvPr id="9" name="TextBox 9"/>
            <p:cNvSpPr txBox="1"/>
            <p:nvPr/>
          </p:nvSpPr>
          <p:spPr>
            <a:xfrm>
              <a:off x="101600" y="-19050"/>
              <a:ext cx="1334011" cy="237915"/>
            </a:xfrm>
            <a:prstGeom prst="rect">
              <a:avLst/>
            </a:prstGeom>
          </p:spPr>
          <p:txBody>
            <a:bodyPr lIns="50800" tIns="50800" rIns="50800" bIns="50800" rtlCol="0" anchor="ctr"/>
            <a:lstStyle/>
            <a:p>
              <a:pPr marL="0" lvl="0" indent="0" algn="ctr">
                <a:lnSpc>
                  <a:spcPts val="2860"/>
                </a:lnSpc>
                <a:spcBef>
                  <a:spcPct val="0"/>
                </a:spcBef>
              </a:pPr>
            </a:p>
          </p:txBody>
        </p:sp>
      </p:grpSp>
      <p:sp>
        <p:nvSpPr>
          <p:cNvPr id="10" name="TextBox 10"/>
          <p:cNvSpPr txBox="1"/>
          <p:nvPr/>
        </p:nvSpPr>
        <p:spPr>
          <a:xfrm>
            <a:off x="867563" y="3607839"/>
            <a:ext cx="10371640" cy="6105525"/>
          </a:xfrm>
          <a:prstGeom prst="rect">
            <a:avLst/>
          </a:prstGeom>
        </p:spPr>
        <p:txBody>
          <a:bodyPr lIns="0" tIns="0" rIns="0" bIns="0" rtlCol="0" anchor="t">
            <a:spAutoFit/>
          </a:bodyPr>
          <a:lstStyle/>
          <a:p>
            <a:pPr algn="just">
              <a:lnSpc>
                <a:spcPts val="6900"/>
              </a:lnSpc>
            </a:pPr>
            <a:r>
              <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rPr>
              <a:t>I. Giới thiệu bộ dữ liệu được áp dụng </a:t>
            </a:r>
            <a:endPar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a:p>
            <a:pPr algn="just">
              <a:lnSpc>
                <a:spcPts val="6900"/>
              </a:lnSpc>
            </a:pPr>
          </a:p>
          <a:p>
            <a:pPr algn="just">
              <a:lnSpc>
                <a:spcPts val="6900"/>
              </a:lnSpc>
            </a:pPr>
            <a:r>
              <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rPr>
              <a:t>II. Quy trình thực hiện</a:t>
            </a:r>
            <a:endPar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a:p>
            <a:pPr algn="just">
              <a:lnSpc>
                <a:spcPts val="6900"/>
              </a:lnSpc>
            </a:pPr>
          </a:p>
          <a:p>
            <a:pPr marL="0" lvl="0" indent="0" algn="just">
              <a:lnSpc>
                <a:spcPts val="6900"/>
              </a:lnSpc>
              <a:spcBef>
                <a:spcPct val="0"/>
              </a:spcBef>
            </a:pPr>
            <a:r>
              <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rPr>
              <a:t>III. Nhận xét kết quả và kết luận</a:t>
            </a:r>
            <a:endParaRPr lang="en-US" sz="5000" b="1" spc="490">
              <a:solidFill>
                <a:srgbClr val="231F20"/>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11" name="TextBox 11"/>
          <p:cNvSpPr txBox="1"/>
          <p:nvPr/>
        </p:nvSpPr>
        <p:spPr>
          <a:xfrm>
            <a:off x="3713329" y="1422504"/>
            <a:ext cx="4119265" cy="962026"/>
          </a:xfrm>
          <a:prstGeom prst="rect">
            <a:avLst/>
          </a:prstGeom>
        </p:spPr>
        <p:txBody>
          <a:bodyPr lIns="0" tIns="0" rIns="0" bIns="0" rtlCol="0" anchor="t">
            <a:spAutoFit/>
          </a:bodyPr>
          <a:lstStyle/>
          <a:p>
            <a:pPr algn="ctr">
              <a:lnSpc>
                <a:spcPts val="7800"/>
              </a:lnSpc>
              <a:spcBef>
                <a:spcPct val="0"/>
              </a:spcBef>
            </a:pPr>
            <a:r>
              <a:rPr lang="en-US" sz="6000" b="1">
                <a:solidFill>
                  <a:srgbClr val="FFFBFB"/>
                </a:solidFill>
                <a:latin typeface="Open Sauce Bold" panose="00000800000000000000"/>
                <a:ea typeface="Open Sauce Bold" panose="00000800000000000000"/>
                <a:cs typeface="Open Sauce Bold" panose="00000800000000000000"/>
                <a:sym typeface="Open Sauce Bold" panose="00000800000000000000"/>
              </a:rPr>
              <a:t>NỘI  DUNG</a:t>
            </a:r>
            <a:endParaRPr lang="en-US" sz="6000" b="1">
              <a:solidFill>
                <a:srgbClr val="FFFBFB"/>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Freeform 12"/>
          <p:cNvSpPr/>
          <p:nvPr/>
        </p:nvSpPr>
        <p:spPr>
          <a:xfrm>
            <a:off x="0" y="-10497"/>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4"/>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126351" y="3823502"/>
            <a:ext cx="9990362" cy="5969241"/>
          </a:xfrm>
          <a:custGeom>
            <a:avLst/>
            <a:gdLst/>
            <a:ahLst/>
            <a:cxnLst/>
            <a:rect l="l" t="t" r="r" b="b"/>
            <a:pathLst>
              <a:path w="9990362" h="5969241">
                <a:moveTo>
                  <a:pt x="0" y="0"/>
                </a:moveTo>
                <a:lnTo>
                  <a:pt x="9990363" y="0"/>
                </a:lnTo>
                <a:lnTo>
                  <a:pt x="9990363" y="5969241"/>
                </a:lnTo>
                <a:lnTo>
                  <a:pt x="0" y="5969241"/>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629494"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số điểm RottenTomatoes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TextBox 14"/>
          <p:cNvSpPr txBox="1"/>
          <p:nvPr/>
        </p:nvSpPr>
        <p:spPr>
          <a:xfrm>
            <a:off x="406400" y="5791200"/>
            <a:ext cx="3162935" cy="619760"/>
          </a:xfrm>
          <a:prstGeom prst="rect">
            <a:avLst/>
          </a:prstGeom>
        </p:spPr>
        <p:txBody>
          <a:bodyPr wrap="square" lIns="0" tIns="0" rIns="0" bIns="0" rtlCol="0" anchor="t">
            <a:spAutoFit/>
          </a:bodyPr>
          <a:lstStyle/>
          <a:p>
            <a:pPr algn="ctr">
              <a:lnSpc>
                <a:spcPts val="4835"/>
              </a:lnSpc>
              <a:spcBef>
                <a:spcPct val="0"/>
              </a:spcBef>
            </a:pPr>
            <a:r>
              <a:rPr lang="en-US" sz="3500" spc="49">
                <a:solidFill>
                  <a:srgbClr val="000000"/>
                </a:solidFill>
                <a:latin typeface="Montserrat" panose="00000500000000000000"/>
                <a:ea typeface="Montserrat" panose="00000500000000000000"/>
                <a:cs typeface="Montserrat" panose="00000500000000000000"/>
                <a:sym typeface="Montserrat" panose="00000500000000000000"/>
              </a:rPr>
              <a:t>=&gt; Kết quả:</a:t>
            </a:r>
            <a:endParaRPr lang="en-US" sz="3500" spc="49">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Freeform 15"/>
          <p:cNvSpPr/>
          <p:nvPr/>
        </p:nvSpPr>
        <p:spPr>
          <a:xfrm>
            <a:off x="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6" name="Freeform 16"/>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564056" y="3827726"/>
            <a:ext cx="11301259" cy="5735389"/>
          </a:xfrm>
          <a:custGeom>
            <a:avLst/>
            <a:gdLst/>
            <a:ahLst/>
            <a:cxnLst/>
            <a:rect l="l" t="t" r="r" b="b"/>
            <a:pathLst>
              <a:path w="11301259" h="5735389">
                <a:moveTo>
                  <a:pt x="0" y="0"/>
                </a:moveTo>
                <a:lnTo>
                  <a:pt x="11301259" y="0"/>
                </a:lnTo>
                <a:lnTo>
                  <a:pt x="11301259" y="5735389"/>
                </a:lnTo>
                <a:lnTo>
                  <a:pt x="0" y="5735389"/>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815800"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số điểm IMDbRating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5" name="Freeform 15"/>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675934" y="3846846"/>
            <a:ext cx="10006423" cy="5966330"/>
          </a:xfrm>
          <a:custGeom>
            <a:avLst/>
            <a:gdLst/>
            <a:ahLst/>
            <a:cxnLst/>
            <a:rect l="l" t="t" r="r" b="b"/>
            <a:pathLst>
              <a:path w="10006423" h="5966330">
                <a:moveTo>
                  <a:pt x="0" y="0"/>
                </a:moveTo>
                <a:lnTo>
                  <a:pt x="10006423" y="0"/>
                </a:lnTo>
                <a:lnTo>
                  <a:pt x="10006423" y="5966330"/>
                </a:lnTo>
                <a:lnTo>
                  <a:pt x="0" y="5966330"/>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629494"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Python:</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Tìm ra 10 bộ phim có số điểm IMDbRating cao nhất:</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TextBox 14"/>
          <p:cNvSpPr txBox="1"/>
          <p:nvPr/>
        </p:nvSpPr>
        <p:spPr>
          <a:xfrm>
            <a:off x="574040" y="5791200"/>
            <a:ext cx="2995295" cy="619760"/>
          </a:xfrm>
          <a:prstGeom prst="rect">
            <a:avLst/>
          </a:prstGeom>
        </p:spPr>
        <p:txBody>
          <a:bodyPr wrap="square" lIns="0" tIns="0" rIns="0" bIns="0" rtlCol="0" anchor="t">
            <a:spAutoFit/>
          </a:bodyPr>
          <a:lstStyle/>
          <a:p>
            <a:pPr algn="ctr">
              <a:lnSpc>
                <a:spcPts val="4835"/>
              </a:lnSpc>
              <a:spcBef>
                <a:spcPct val="0"/>
              </a:spcBef>
            </a:pPr>
            <a:r>
              <a:rPr lang="en-US" sz="3500" spc="49">
                <a:solidFill>
                  <a:srgbClr val="000000"/>
                </a:solidFill>
                <a:latin typeface="Montserrat" panose="00000500000000000000"/>
                <a:ea typeface="Montserrat" panose="00000500000000000000"/>
                <a:cs typeface="Montserrat" panose="00000500000000000000"/>
                <a:sym typeface="Montserrat" panose="00000500000000000000"/>
              </a:rPr>
              <a:t>=&gt; Kết quả:</a:t>
            </a:r>
            <a:endParaRPr lang="en-US" sz="3500" spc="49">
              <a:solidFill>
                <a:srgbClr val="000000"/>
              </a:solidFill>
              <a:latin typeface="Montserrat" panose="00000500000000000000"/>
              <a:ea typeface="Montserrat" panose="00000500000000000000"/>
              <a:cs typeface="Montserrat" panose="00000500000000000000"/>
              <a:sym typeface="Montserrat" panose="00000500000000000000"/>
            </a:endParaRPr>
          </a:p>
        </p:txBody>
      </p:sp>
      <p:sp>
        <p:nvSpPr>
          <p:cNvPr id="15" name="Freeform 15"/>
          <p:cNvSpPr/>
          <p:nvPr/>
        </p:nvSpPr>
        <p:spPr>
          <a:xfrm>
            <a:off x="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6" name="Freeform 16"/>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742960" y="4160001"/>
            <a:ext cx="8072746" cy="5792195"/>
          </a:xfrm>
          <a:custGeom>
            <a:avLst/>
            <a:gdLst/>
            <a:ahLst/>
            <a:cxnLst/>
            <a:rect l="l" t="t" r="r" b="b"/>
            <a:pathLst>
              <a:path w="8072746" h="5792195">
                <a:moveTo>
                  <a:pt x="0" y="0"/>
                </a:moveTo>
                <a:lnTo>
                  <a:pt x="8072746" y="0"/>
                </a:lnTo>
                <a:lnTo>
                  <a:pt x="8072746" y="5792196"/>
                </a:lnTo>
                <a:lnTo>
                  <a:pt x="0" y="5792196"/>
                </a:lnTo>
                <a:lnTo>
                  <a:pt x="0" y="0"/>
                </a:lnTo>
                <a:close/>
              </a:path>
            </a:pathLst>
          </a:custGeom>
          <a:blipFill>
            <a:blip r:embed="rId9"/>
            <a:stretch>
              <a:fillRect/>
            </a:stretch>
          </a:blipFill>
        </p:spPr>
      </p:sp>
      <p:sp>
        <p:nvSpPr>
          <p:cNvPr id="11" name="Freeform 11"/>
          <p:cNvSpPr/>
          <p:nvPr/>
        </p:nvSpPr>
        <p:spPr>
          <a:xfrm>
            <a:off x="9214686" y="4160001"/>
            <a:ext cx="7725194" cy="5813208"/>
          </a:xfrm>
          <a:custGeom>
            <a:avLst/>
            <a:gdLst/>
            <a:ahLst/>
            <a:cxnLst/>
            <a:rect l="l" t="t" r="r" b="b"/>
            <a:pathLst>
              <a:path w="7725194" h="5813208">
                <a:moveTo>
                  <a:pt x="0" y="0"/>
                </a:moveTo>
                <a:lnTo>
                  <a:pt x="7725193" y="0"/>
                </a:lnTo>
                <a:lnTo>
                  <a:pt x="7725193" y="5813209"/>
                </a:lnTo>
                <a:lnTo>
                  <a:pt x="0" y="5813209"/>
                </a:lnTo>
                <a:lnTo>
                  <a:pt x="0" y="0"/>
                </a:lnTo>
                <a:close/>
              </a:path>
            </a:pathLst>
          </a:custGeom>
          <a:blipFill>
            <a:blip r:embed="rId10"/>
            <a:stretch>
              <a:fillRect/>
            </a:stretch>
          </a:blipFill>
        </p:spPr>
      </p:sp>
      <p:sp>
        <p:nvSpPr>
          <p:cNvPr id="12" name="TextBox 12"/>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2306785" y="2127314"/>
            <a:ext cx="13815800" cy="252285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Power BI:</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Tỉ lệ phần trăm số lượng các bộ phim theo thể loại và số lượng các bộ phim theo thể loại qua các năm: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937218" y="3825850"/>
            <a:ext cx="10111013" cy="6016052"/>
          </a:xfrm>
          <a:custGeom>
            <a:avLst/>
            <a:gdLst/>
            <a:ahLst/>
            <a:cxnLst/>
            <a:rect l="l" t="t" r="r" b="b"/>
            <a:pathLst>
              <a:path w="10111013" h="6016052">
                <a:moveTo>
                  <a:pt x="0" y="0"/>
                </a:moveTo>
                <a:lnTo>
                  <a:pt x="10111013" y="0"/>
                </a:lnTo>
                <a:lnTo>
                  <a:pt x="10111013" y="6016053"/>
                </a:lnTo>
                <a:lnTo>
                  <a:pt x="0" y="6016053"/>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815800"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Power BI:</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Lợi nhuận và doanh thu trung bình của các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3086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5" name="Freeform 15"/>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205843" y="3751991"/>
            <a:ext cx="11476514" cy="6068207"/>
          </a:xfrm>
          <a:custGeom>
            <a:avLst/>
            <a:gdLst/>
            <a:ahLst/>
            <a:cxnLst/>
            <a:rect l="l" t="t" r="r" b="b"/>
            <a:pathLst>
              <a:path w="11476514" h="6068207">
                <a:moveTo>
                  <a:pt x="0" y="0"/>
                </a:moveTo>
                <a:lnTo>
                  <a:pt x="11476514" y="0"/>
                </a:lnTo>
                <a:lnTo>
                  <a:pt x="11476514" y="6068207"/>
                </a:lnTo>
                <a:lnTo>
                  <a:pt x="0" y="6068207"/>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3815800"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Power BI:</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Ngân sách trung bình của các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5330039"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
        <p:nvSpPr>
          <p:cNvPr id="15" name="Freeform 15"/>
          <p:cNvSpPr/>
          <p:nvPr/>
        </p:nvSpPr>
        <p:spPr>
          <a:xfrm>
            <a:off x="-130860" y="9258300"/>
            <a:ext cx="2957961" cy="1001536"/>
          </a:xfrm>
          <a:custGeom>
            <a:avLst/>
            <a:gdLst/>
            <a:ahLst/>
            <a:cxnLst/>
            <a:rect l="l" t="t" r="r" b="b"/>
            <a:pathLst>
              <a:path w="2957961" h="1001536">
                <a:moveTo>
                  <a:pt x="0" y="0"/>
                </a:moveTo>
                <a:lnTo>
                  <a:pt x="2957961" y="0"/>
                </a:lnTo>
                <a:lnTo>
                  <a:pt x="2957961" y="1001536"/>
                </a:lnTo>
                <a:lnTo>
                  <a:pt x="0" y="1001536"/>
                </a:lnTo>
                <a:lnTo>
                  <a:pt x="0" y="0"/>
                </a:lnTo>
                <a:close/>
              </a:path>
            </a:pathLst>
          </a:custGeom>
          <a:blipFill>
            <a:blip r:embed="rId10"/>
            <a:stretch>
              <a:fillRect t="-90524" r="-48508" b="-101973"/>
            </a:stretch>
          </a:blipFill>
        </p:spPr>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5021836" y="3790620"/>
            <a:ext cx="8244328" cy="6038971"/>
          </a:xfrm>
          <a:custGeom>
            <a:avLst/>
            <a:gdLst/>
            <a:ahLst/>
            <a:cxnLst/>
            <a:rect l="l" t="t" r="r" b="b"/>
            <a:pathLst>
              <a:path w="8244328" h="6038971">
                <a:moveTo>
                  <a:pt x="0" y="0"/>
                </a:moveTo>
                <a:lnTo>
                  <a:pt x="8244328" y="0"/>
                </a:lnTo>
                <a:lnTo>
                  <a:pt x="8244328" y="6038970"/>
                </a:lnTo>
                <a:lnTo>
                  <a:pt x="0" y="6038970"/>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2018030"/>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tên phim,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Thực hiện bằng Power BI:</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số lượng các đạo diễn và diễn viên chính của các thể loại phim: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5460899" y="5858120"/>
            <a:ext cx="2957961" cy="4437481"/>
          </a:xfrm>
          <a:custGeom>
            <a:avLst/>
            <a:gdLst/>
            <a:ahLst/>
            <a:cxnLst/>
            <a:rect l="l" t="t" r="r" b="b"/>
            <a:pathLst>
              <a:path w="2957961" h="4437481">
                <a:moveTo>
                  <a:pt x="0" y="0"/>
                </a:moveTo>
                <a:lnTo>
                  <a:pt x="2957961" y="0"/>
                </a:lnTo>
                <a:lnTo>
                  <a:pt x="2957961" y="4437481"/>
                </a:lnTo>
                <a:lnTo>
                  <a:pt x="0" y="4437481"/>
                </a:lnTo>
                <a:lnTo>
                  <a:pt x="0" y="0"/>
                </a:lnTo>
                <a:close/>
              </a:path>
            </a:pathLst>
          </a:custGeom>
          <a:blipFill>
            <a:blip r:embed="rId10"/>
            <a:stretch>
              <a:fillRect l="-66276" r="-179084" b="-53522"/>
            </a:stretch>
          </a:blipFill>
        </p:spPr>
      </p:sp>
      <p:sp>
        <p:nvSpPr>
          <p:cNvPr id="15" name="Freeform 15"/>
          <p:cNvSpPr/>
          <p:nvPr/>
        </p:nvSpPr>
        <p:spPr>
          <a:xfrm>
            <a:off x="-255103" y="8022746"/>
            <a:ext cx="2567605" cy="2471108"/>
          </a:xfrm>
          <a:custGeom>
            <a:avLst/>
            <a:gdLst/>
            <a:ahLst/>
            <a:cxnLst/>
            <a:rect l="l" t="t" r="r" b="b"/>
            <a:pathLst>
              <a:path w="2567605" h="2471108">
                <a:moveTo>
                  <a:pt x="0" y="0"/>
                </a:moveTo>
                <a:lnTo>
                  <a:pt x="2567606" y="0"/>
                </a:lnTo>
                <a:lnTo>
                  <a:pt x="2567606" y="2471108"/>
                </a:lnTo>
                <a:lnTo>
                  <a:pt x="0" y="2471108"/>
                </a:lnTo>
                <a:lnTo>
                  <a:pt x="0" y="0"/>
                </a:lnTo>
                <a:close/>
              </a:path>
            </a:pathLst>
          </a:custGeom>
          <a:blipFill>
            <a:blip r:embed="rId10"/>
            <a:stretch>
              <a:fillRect l="-16993" r="-104566" b="-53522"/>
            </a:stretch>
          </a:blipFill>
        </p:spPr>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488761" y="3347989"/>
            <a:ext cx="11310479" cy="6560078"/>
          </a:xfrm>
          <a:custGeom>
            <a:avLst/>
            <a:gdLst/>
            <a:ahLst/>
            <a:cxnLst/>
            <a:rect l="l" t="t" r="r" b="b"/>
            <a:pathLst>
              <a:path w="11310479" h="6560078">
                <a:moveTo>
                  <a:pt x="0" y="0"/>
                </a:moveTo>
                <a:lnTo>
                  <a:pt x="11310478" y="0"/>
                </a:lnTo>
                <a:lnTo>
                  <a:pt x="11310478" y="6560078"/>
                </a:lnTo>
                <a:lnTo>
                  <a:pt x="0" y="6560078"/>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ngân sách làm phim của các quốc gia:</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
        <p:nvSpPr>
          <p:cNvPr id="14" name="Freeform 14"/>
          <p:cNvSpPr/>
          <p:nvPr/>
        </p:nvSpPr>
        <p:spPr>
          <a:xfrm>
            <a:off x="15651508" y="7627993"/>
            <a:ext cx="2797226" cy="2953312"/>
          </a:xfrm>
          <a:custGeom>
            <a:avLst/>
            <a:gdLst/>
            <a:ahLst/>
            <a:cxnLst/>
            <a:rect l="l" t="t" r="r" b="b"/>
            <a:pathLst>
              <a:path w="2797226" h="2953312">
                <a:moveTo>
                  <a:pt x="0" y="0"/>
                </a:moveTo>
                <a:lnTo>
                  <a:pt x="2797227" y="0"/>
                </a:lnTo>
                <a:lnTo>
                  <a:pt x="2797227" y="2953312"/>
                </a:lnTo>
                <a:lnTo>
                  <a:pt x="0" y="2953312"/>
                </a:lnTo>
                <a:lnTo>
                  <a:pt x="0" y="0"/>
                </a:lnTo>
                <a:close/>
              </a:path>
            </a:pathLst>
          </a:custGeom>
          <a:blipFill>
            <a:blip r:embed="rId10"/>
            <a:stretch>
              <a:fillRect l="-31544" r="-85056" b="-36811"/>
            </a:stretch>
          </a:blipFill>
        </p:spPr>
      </p:sp>
      <p:sp>
        <p:nvSpPr>
          <p:cNvPr id="15" name="Freeform 15"/>
          <p:cNvSpPr/>
          <p:nvPr/>
        </p:nvSpPr>
        <p:spPr>
          <a:xfrm>
            <a:off x="-321469" y="8454627"/>
            <a:ext cx="2628255" cy="2126677"/>
          </a:xfrm>
          <a:custGeom>
            <a:avLst/>
            <a:gdLst/>
            <a:ahLst/>
            <a:cxnLst/>
            <a:rect l="l" t="t" r="r" b="b"/>
            <a:pathLst>
              <a:path w="2628255" h="2126677">
                <a:moveTo>
                  <a:pt x="0" y="0"/>
                </a:moveTo>
                <a:lnTo>
                  <a:pt x="2628254" y="0"/>
                </a:lnTo>
                <a:lnTo>
                  <a:pt x="2628254" y="2126678"/>
                </a:lnTo>
                <a:lnTo>
                  <a:pt x="0" y="2126678"/>
                </a:lnTo>
                <a:lnTo>
                  <a:pt x="0" y="0"/>
                </a:lnTo>
                <a:close/>
              </a:path>
            </a:pathLst>
          </a:custGeom>
          <a:blipFill>
            <a:blip r:embed="rId10"/>
            <a:stretch>
              <a:fillRect t="-12483" r="-90430" b="-44461"/>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400488" y="3231200"/>
            <a:ext cx="11487024" cy="6518886"/>
          </a:xfrm>
          <a:custGeom>
            <a:avLst/>
            <a:gdLst/>
            <a:ahLst/>
            <a:cxnLst/>
            <a:rect l="l" t="t" r="r" b="b"/>
            <a:pathLst>
              <a:path w="11487024" h="6518886">
                <a:moveTo>
                  <a:pt x="0" y="0"/>
                </a:moveTo>
                <a:lnTo>
                  <a:pt x="11487024" y="0"/>
                </a:lnTo>
                <a:lnTo>
                  <a:pt x="11487024" y="6518886"/>
                </a:lnTo>
                <a:lnTo>
                  <a:pt x="0" y="6518886"/>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doanh thu trong nước và doanh thu toàn cầu của các quốc gia:</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483034" y="3380410"/>
            <a:ext cx="11199323" cy="6425611"/>
          </a:xfrm>
          <a:custGeom>
            <a:avLst/>
            <a:gdLst/>
            <a:ahLst/>
            <a:cxnLst/>
            <a:rect l="l" t="t" r="r" b="b"/>
            <a:pathLst>
              <a:path w="11199323" h="6425611">
                <a:moveTo>
                  <a:pt x="0" y="0"/>
                </a:moveTo>
                <a:lnTo>
                  <a:pt x="11199323" y="0"/>
                </a:lnTo>
                <a:lnTo>
                  <a:pt x="11199323" y="6425611"/>
                </a:lnTo>
                <a:lnTo>
                  <a:pt x="0" y="6425611"/>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số lượng đạo diễn và diễn viên chính của các quốc gia:</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762000" y="4181475"/>
            <a:ext cx="16695420" cy="1000125"/>
          </a:xfrm>
          <a:prstGeom prst="rect">
            <a:avLst/>
          </a:prstGeom>
        </p:spPr>
        <p:txBody>
          <a:bodyPr wrap="square" lIns="0" tIns="0" rIns="0" bIns="0" rtlCol="0" anchor="t">
            <a:spAutoFit/>
          </a:bodyPr>
          <a:lstStyle/>
          <a:p>
            <a:pPr algn="ctr">
              <a:lnSpc>
                <a:spcPts val="7800"/>
              </a:lnSpc>
              <a:spcBef>
                <a:spcPct val="0"/>
              </a:spcBef>
            </a:pPr>
            <a:r>
              <a:rPr lang="en-US" sz="6000" b="1">
                <a:solidFill>
                  <a:srgbClr val="040506"/>
                </a:solidFill>
                <a:latin typeface="Open Sauce Bold" panose="00000800000000000000"/>
                <a:ea typeface="Open Sauce Bold" panose="00000800000000000000"/>
                <a:cs typeface="Open Sauce Bold" panose="00000800000000000000"/>
                <a:sym typeface="Open Sauce Bold" panose="00000800000000000000"/>
              </a:rPr>
              <a:t>I. GIỚI THIỆU BỘ DỮ LIỆU ĐƯỢC ÁP DỤNG</a:t>
            </a:r>
            <a:endParaRPr lang="en-US" sz="60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 name="Freeform 4"/>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2"/>
            <a:stretch>
              <a:fillRect/>
            </a:stretch>
          </a:blipFill>
        </p:spPr>
      </p:sp>
      <p:sp>
        <p:nvSpPr>
          <p:cNvPr id="5" name="Freeform 5"/>
          <p:cNvSpPr/>
          <p:nvPr/>
        </p:nvSpPr>
        <p:spPr>
          <a:xfrm>
            <a:off x="0" y="7118433"/>
            <a:ext cx="9358128" cy="3168567"/>
          </a:xfrm>
          <a:custGeom>
            <a:avLst/>
            <a:gdLst/>
            <a:ahLst/>
            <a:cxnLst/>
            <a:rect l="l" t="t" r="r" b="b"/>
            <a:pathLst>
              <a:path w="9358128" h="3168567">
                <a:moveTo>
                  <a:pt x="0" y="0"/>
                </a:moveTo>
                <a:lnTo>
                  <a:pt x="9358128" y="0"/>
                </a:lnTo>
                <a:lnTo>
                  <a:pt x="9358128" y="3168567"/>
                </a:lnTo>
                <a:lnTo>
                  <a:pt x="0" y="3168567"/>
                </a:lnTo>
                <a:lnTo>
                  <a:pt x="0" y="0"/>
                </a:lnTo>
                <a:close/>
              </a:path>
            </a:pathLst>
          </a:custGeom>
          <a:blipFill>
            <a:blip r:embed="rId3"/>
            <a:stretch>
              <a:fillRect t="-90524" r="-48508" b="-101973"/>
            </a:stretch>
          </a:blipFill>
        </p:spPr>
      </p:sp>
      <p:grpSp>
        <p:nvGrpSpPr>
          <p:cNvPr id="6" name="Group 6"/>
          <p:cNvGrpSpPr/>
          <p:nvPr/>
        </p:nvGrpSpPr>
        <p:grpSpPr>
          <a:xfrm rot="0">
            <a:off x="16116464" y="7554100"/>
            <a:ext cx="2285672" cy="2732900"/>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sp>
        <p:nvSpPr>
          <p:cNvPr id="8" name="Freeform 8"/>
          <p:cNvSpPr/>
          <p:nvPr/>
        </p:nvSpPr>
        <p:spPr>
          <a:xfrm>
            <a:off x="15780040" y="43170"/>
            <a:ext cx="2507960" cy="1983943"/>
          </a:xfrm>
          <a:custGeom>
            <a:avLst/>
            <a:gdLst/>
            <a:ahLst/>
            <a:cxnLst/>
            <a:rect l="l" t="t" r="r" b="b"/>
            <a:pathLst>
              <a:path w="2507960" h="1983943">
                <a:moveTo>
                  <a:pt x="0" y="0"/>
                </a:moveTo>
                <a:lnTo>
                  <a:pt x="2507960" y="0"/>
                </a:lnTo>
                <a:lnTo>
                  <a:pt x="2507960" y="1983943"/>
                </a:lnTo>
                <a:lnTo>
                  <a:pt x="0" y="19839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4145328" y="3370896"/>
            <a:ext cx="10537029" cy="6150990"/>
          </a:xfrm>
          <a:custGeom>
            <a:avLst/>
            <a:gdLst/>
            <a:ahLst/>
            <a:cxnLst/>
            <a:rect l="l" t="t" r="r" b="b"/>
            <a:pathLst>
              <a:path w="10537029" h="6150990">
                <a:moveTo>
                  <a:pt x="0" y="0"/>
                </a:moveTo>
                <a:lnTo>
                  <a:pt x="10537029" y="0"/>
                </a:lnTo>
                <a:lnTo>
                  <a:pt x="10537029" y="6150990"/>
                </a:lnTo>
                <a:lnTo>
                  <a:pt x="0" y="6150990"/>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lợi nhuận làm phim của các quốc gia:</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603887" y="3240246"/>
            <a:ext cx="11390609" cy="6620792"/>
          </a:xfrm>
          <a:custGeom>
            <a:avLst/>
            <a:gdLst/>
            <a:ahLst/>
            <a:cxnLst/>
            <a:rect l="l" t="t" r="r" b="b"/>
            <a:pathLst>
              <a:path w="11390609" h="6620792">
                <a:moveTo>
                  <a:pt x="0" y="0"/>
                </a:moveTo>
                <a:lnTo>
                  <a:pt x="11390610" y="0"/>
                </a:lnTo>
                <a:lnTo>
                  <a:pt x="11390610" y="6620791"/>
                </a:lnTo>
                <a:lnTo>
                  <a:pt x="0" y="6620791"/>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doanh thu làm phim của các quốc gia qua các năm: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381098" y="3273068"/>
            <a:ext cx="11719139" cy="6592016"/>
          </a:xfrm>
          <a:custGeom>
            <a:avLst/>
            <a:gdLst/>
            <a:ahLst/>
            <a:cxnLst/>
            <a:rect l="l" t="t" r="r" b="b"/>
            <a:pathLst>
              <a:path w="11719139" h="6592016">
                <a:moveTo>
                  <a:pt x="0" y="0"/>
                </a:moveTo>
                <a:lnTo>
                  <a:pt x="11719139" y="0"/>
                </a:lnTo>
                <a:lnTo>
                  <a:pt x="11719139" y="6592016"/>
                </a:lnTo>
                <a:lnTo>
                  <a:pt x="0" y="6592016"/>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Tổng số lượng bộ phim được làm ra bởi các quốc gia qua các năm:</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5163553" y="3466212"/>
            <a:ext cx="7960894" cy="5970671"/>
          </a:xfrm>
          <a:custGeom>
            <a:avLst/>
            <a:gdLst/>
            <a:ahLst/>
            <a:cxnLst/>
            <a:rect l="l" t="t" r="r" b="b"/>
            <a:pathLst>
              <a:path w="7960894" h="5970671">
                <a:moveTo>
                  <a:pt x="0" y="0"/>
                </a:moveTo>
                <a:lnTo>
                  <a:pt x="7960894" y="0"/>
                </a:lnTo>
                <a:lnTo>
                  <a:pt x="7960894" y="5970671"/>
                </a:lnTo>
                <a:lnTo>
                  <a:pt x="0" y="5970671"/>
                </a:lnTo>
                <a:lnTo>
                  <a:pt x="0" y="0"/>
                </a:lnTo>
                <a:close/>
              </a:path>
            </a:pathLst>
          </a:custGeom>
          <a:blipFill>
            <a:blip r:embed="rId9"/>
            <a:stretch>
              <a:fillRect/>
            </a:stretch>
          </a:blipFill>
        </p:spPr>
      </p:sp>
      <p:sp>
        <p:nvSpPr>
          <p:cNvPr id="11" name="TextBox 11"/>
          <p:cNvSpPr txBox="1"/>
          <p:nvPr/>
        </p:nvSpPr>
        <p:spPr>
          <a:xfrm>
            <a:off x="1348121" y="28427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743877" y="1415713"/>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4. Thực hiện ‘Data Visualization &amp; Insights’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306785" y="2127314"/>
            <a:ext cx="14633094" cy="1513205"/>
          </a:xfrm>
          <a:prstGeom prst="rect">
            <a:avLst/>
          </a:prstGeom>
        </p:spPr>
        <p:txBody>
          <a:bodyPr lIns="0" tIns="0" rIns="0" bIns="0" rtlCol="0" anchor="t">
            <a:spAutoFit/>
          </a:bodyPr>
          <a:lstStyle/>
          <a:p>
            <a:pPr marL="669290" lvl="1" indent="-334645" algn="just">
              <a:lnSpc>
                <a:spcPts val="4030"/>
              </a:lnSpc>
              <a:buFont typeface="Arial" panose="020B0604020202020204"/>
              <a:buChar char="•"/>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Phân tích theo các quốc gia sản xuất phim: </a:t>
            </a:r>
            <a:r>
              <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Thực hiện bằng Power BI:</a:t>
            </a:r>
            <a:endParaRPr lang="en-US" sz="31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030"/>
              </a:lnSpc>
            </a:pPr>
            <a:r>
              <a:rPr lang="en-US" sz="3100">
                <a:solidFill>
                  <a:srgbClr val="000000"/>
                </a:solidFill>
                <a:latin typeface="Open Sauce" panose="00000500000000000000"/>
                <a:ea typeface="Open Sauce" panose="00000500000000000000"/>
                <a:cs typeface="Open Sauce" panose="00000500000000000000"/>
                <a:sym typeface="Open Sauce" panose="00000500000000000000"/>
              </a:rPr>
              <a:t>       - Tỉ lệ phần trăm số lượng các bộ phim theo thể loại của nước Mỹ (USA):</a:t>
            </a:r>
            <a:endParaRPr lang="en-US" sz="31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030"/>
              </a:lnSpc>
            </a:p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3032091" y="3181184"/>
            <a:ext cx="9363056" cy="280892"/>
          </a:xfrm>
          <a:custGeom>
            <a:avLst/>
            <a:gdLst/>
            <a:ahLst/>
            <a:cxnLst/>
            <a:rect l="l" t="t" r="r" b="b"/>
            <a:pathLst>
              <a:path w="9363056" h="280892">
                <a:moveTo>
                  <a:pt x="0" y="0"/>
                </a:moveTo>
                <a:lnTo>
                  <a:pt x="9363056" y="0"/>
                </a:lnTo>
                <a:lnTo>
                  <a:pt x="9363056" y="280891"/>
                </a:lnTo>
                <a:lnTo>
                  <a:pt x="0" y="280891"/>
                </a:lnTo>
                <a:lnTo>
                  <a:pt x="0" y="0"/>
                </a:lnTo>
                <a:close/>
              </a:path>
            </a:pathLst>
          </a:custGeom>
          <a:blipFill>
            <a:blip r:embed="rId9"/>
            <a:stretch>
              <a:fillRect/>
            </a:stretch>
          </a:blipFill>
        </p:spPr>
      </p:sp>
      <p:sp>
        <p:nvSpPr>
          <p:cNvPr id="11" name="Freeform 11"/>
          <p:cNvSpPr/>
          <p:nvPr/>
        </p:nvSpPr>
        <p:spPr>
          <a:xfrm>
            <a:off x="3032091" y="5822354"/>
            <a:ext cx="9363056" cy="4037818"/>
          </a:xfrm>
          <a:custGeom>
            <a:avLst/>
            <a:gdLst/>
            <a:ahLst/>
            <a:cxnLst/>
            <a:rect l="l" t="t" r="r" b="b"/>
            <a:pathLst>
              <a:path w="9363056" h="4037818">
                <a:moveTo>
                  <a:pt x="0" y="0"/>
                </a:moveTo>
                <a:lnTo>
                  <a:pt x="9363056" y="0"/>
                </a:lnTo>
                <a:lnTo>
                  <a:pt x="9363056" y="4037818"/>
                </a:lnTo>
                <a:lnTo>
                  <a:pt x="0" y="4037818"/>
                </a:lnTo>
                <a:lnTo>
                  <a:pt x="0" y="0"/>
                </a:lnTo>
                <a:close/>
              </a:path>
            </a:pathLst>
          </a:custGeom>
          <a:blipFill>
            <a:blip r:embed="rId10"/>
            <a:stretch>
              <a:fillRect/>
            </a:stretch>
          </a:blipFill>
        </p:spPr>
      </p:sp>
      <p:sp>
        <p:nvSpPr>
          <p:cNvPr id="12" name="Freeform 12"/>
          <p:cNvSpPr/>
          <p:nvPr/>
        </p:nvSpPr>
        <p:spPr>
          <a:xfrm>
            <a:off x="3032091" y="3462075"/>
            <a:ext cx="9363056" cy="2586544"/>
          </a:xfrm>
          <a:custGeom>
            <a:avLst/>
            <a:gdLst/>
            <a:ahLst/>
            <a:cxnLst/>
            <a:rect l="l" t="t" r="r" b="b"/>
            <a:pathLst>
              <a:path w="9363056" h="2586544">
                <a:moveTo>
                  <a:pt x="0" y="0"/>
                </a:moveTo>
                <a:lnTo>
                  <a:pt x="9363056" y="0"/>
                </a:lnTo>
                <a:lnTo>
                  <a:pt x="9363056" y="2586545"/>
                </a:lnTo>
                <a:lnTo>
                  <a:pt x="0" y="2586545"/>
                </a:lnTo>
                <a:lnTo>
                  <a:pt x="0" y="0"/>
                </a:lnTo>
                <a:close/>
              </a:path>
            </a:pathLst>
          </a:custGeom>
          <a:blipFill>
            <a:blip r:embed="rId11"/>
            <a:stretch>
              <a:fillRect/>
            </a:stretch>
          </a:blipFill>
        </p:spPr>
      </p:sp>
      <p:sp>
        <p:nvSpPr>
          <p:cNvPr id="13" name="TextBox 13"/>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4" name="TextBox 14"/>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5" name="TextBox 15"/>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doanh thu dựa trên ngân sách:</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639445" y="3346511"/>
            <a:ext cx="15009110" cy="6153735"/>
          </a:xfrm>
          <a:custGeom>
            <a:avLst/>
            <a:gdLst/>
            <a:ahLst/>
            <a:cxnLst/>
            <a:rect l="l" t="t" r="r" b="b"/>
            <a:pathLst>
              <a:path w="15009110" h="6153735">
                <a:moveTo>
                  <a:pt x="0" y="0"/>
                </a:moveTo>
                <a:lnTo>
                  <a:pt x="15009110" y="0"/>
                </a:lnTo>
                <a:lnTo>
                  <a:pt x="15009110" y="6153735"/>
                </a:lnTo>
                <a:lnTo>
                  <a:pt x="0" y="6153735"/>
                </a:lnTo>
                <a:lnTo>
                  <a:pt x="0" y="0"/>
                </a:lnTo>
                <a:close/>
              </a:path>
            </a:pathLst>
          </a:custGeom>
          <a:blipFill>
            <a:blip r:embed="rId9"/>
            <a:stretch>
              <a:fillRect/>
            </a:stretch>
          </a:blipFill>
        </p:spPr>
      </p:sp>
      <p:sp>
        <p:nvSpPr>
          <p:cNvPr id="11" name="TextBox 11"/>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doanh thu dựa trên ngân sách:</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6010524" y="3132534"/>
            <a:ext cx="8057137" cy="6365138"/>
          </a:xfrm>
          <a:custGeom>
            <a:avLst/>
            <a:gdLst/>
            <a:ahLst/>
            <a:cxnLst/>
            <a:rect l="l" t="t" r="r" b="b"/>
            <a:pathLst>
              <a:path w="8057137" h="6365138">
                <a:moveTo>
                  <a:pt x="0" y="0"/>
                </a:moveTo>
                <a:lnTo>
                  <a:pt x="8057137" y="0"/>
                </a:lnTo>
                <a:lnTo>
                  <a:pt x="8057137" y="6365139"/>
                </a:lnTo>
                <a:lnTo>
                  <a:pt x="0" y="6365139"/>
                </a:lnTo>
                <a:lnTo>
                  <a:pt x="0" y="0"/>
                </a:lnTo>
                <a:close/>
              </a:path>
            </a:pathLst>
          </a:custGeom>
          <a:blipFill>
            <a:blip r:embed="rId9"/>
            <a:stretch>
              <a:fillRect/>
            </a:stretch>
          </a:blipFill>
        </p:spPr>
      </p:sp>
      <p:sp>
        <p:nvSpPr>
          <p:cNvPr id="11" name="TextBox 11"/>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3032091" y="5569942"/>
            <a:ext cx="14309016" cy="476250"/>
          </a:xfrm>
          <a:prstGeom prst="rect">
            <a:avLst/>
          </a:prstGeom>
        </p:spPr>
        <p:txBody>
          <a:bodyPr lIns="0" tIns="0" rIns="0" bIns="0" rtlCol="0" anchor="t">
            <a:spAutoFit/>
          </a:bodyPr>
          <a:lstStyle/>
          <a:p>
            <a:pPr algn="just">
              <a:lnSpc>
                <a:spcPts val="3900"/>
              </a:lnSpc>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doanh thu dựa trên ngân sách:</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2478188" y="2964011"/>
            <a:ext cx="11301259" cy="3362125"/>
          </a:xfrm>
          <a:custGeom>
            <a:avLst/>
            <a:gdLst/>
            <a:ahLst/>
            <a:cxnLst/>
            <a:rect l="l" t="t" r="r" b="b"/>
            <a:pathLst>
              <a:path w="11301259" h="3362125">
                <a:moveTo>
                  <a:pt x="0" y="0"/>
                </a:moveTo>
                <a:lnTo>
                  <a:pt x="11301259" y="0"/>
                </a:lnTo>
                <a:lnTo>
                  <a:pt x="11301259" y="3362124"/>
                </a:lnTo>
                <a:lnTo>
                  <a:pt x="0" y="3362124"/>
                </a:lnTo>
                <a:lnTo>
                  <a:pt x="0" y="0"/>
                </a:lnTo>
                <a:close/>
              </a:path>
            </a:pathLst>
          </a:custGeom>
          <a:blipFill>
            <a:blip r:embed="rId9"/>
            <a:stretch>
              <a:fillRect/>
            </a:stretch>
          </a:blipFill>
        </p:spPr>
      </p:sp>
      <p:sp>
        <p:nvSpPr>
          <p:cNvPr id="11" name="Freeform 11"/>
          <p:cNvSpPr/>
          <p:nvPr/>
        </p:nvSpPr>
        <p:spPr>
          <a:xfrm>
            <a:off x="2478188" y="6326135"/>
            <a:ext cx="11301259" cy="3121973"/>
          </a:xfrm>
          <a:custGeom>
            <a:avLst/>
            <a:gdLst/>
            <a:ahLst/>
            <a:cxnLst/>
            <a:rect l="l" t="t" r="r" b="b"/>
            <a:pathLst>
              <a:path w="11301259" h="3121973">
                <a:moveTo>
                  <a:pt x="0" y="0"/>
                </a:moveTo>
                <a:lnTo>
                  <a:pt x="11301259" y="0"/>
                </a:lnTo>
                <a:lnTo>
                  <a:pt x="11301259" y="3121973"/>
                </a:lnTo>
                <a:lnTo>
                  <a:pt x="0" y="3121973"/>
                </a:lnTo>
                <a:lnTo>
                  <a:pt x="0" y="0"/>
                </a:lnTo>
                <a:close/>
              </a:path>
            </a:pathLst>
          </a:custGeom>
          <a:blipFill>
            <a:blip r:embed="rId10"/>
            <a:stretch>
              <a:fillRect/>
            </a:stretch>
          </a:blipFill>
        </p:spPr>
      </p:sp>
      <p:sp>
        <p:nvSpPr>
          <p:cNvPr id="12" name="TextBox 12"/>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lợi nhuận dựa trên tổng số lượng bình chọn của khán giả: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482084" y="3322386"/>
            <a:ext cx="14933116" cy="5935914"/>
          </a:xfrm>
          <a:custGeom>
            <a:avLst/>
            <a:gdLst/>
            <a:ahLst/>
            <a:cxnLst/>
            <a:rect l="l" t="t" r="r" b="b"/>
            <a:pathLst>
              <a:path w="14933116" h="5935914">
                <a:moveTo>
                  <a:pt x="0" y="0"/>
                </a:moveTo>
                <a:lnTo>
                  <a:pt x="14933116" y="0"/>
                </a:lnTo>
                <a:lnTo>
                  <a:pt x="14933116" y="5935914"/>
                </a:lnTo>
                <a:lnTo>
                  <a:pt x="0" y="5935914"/>
                </a:lnTo>
                <a:lnTo>
                  <a:pt x="0" y="0"/>
                </a:lnTo>
                <a:close/>
              </a:path>
            </a:pathLst>
          </a:custGeom>
          <a:blipFill>
            <a:blip r:embed="rId9"/>
            <a:stretch>
              <a:fillRect/>
            </a:stretch>
          </a:blipFill>
        </p:spPr>
      </p:sp>
      <p:sp>
        <p:nvSpPr>
          <p:cNvPr id="11" name="TextBox 11"/>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lợi nhuận dựa trên tổng số lượng bình chọn của khán giả: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5892773" y="3207556"/>
            <a:ext cx="7886674" cy="6338958"/>
          </a:xfrm>
          <a:custGeom>
            <a:avLst/>
            <a:gdLst/>
            <a:ahLst/>
            <a:cxnLst/>
            <a:rect l="l" t="t" r="r" b="b"/>
            <a:pathLst>
              <a:path w="7886674" h="6338958">
                <a:moveTo>
                  <a:pt x="0" y="0"/>
                </a:moveTo>
                <a:lnTo>
                  <a:pt x="7886674" y="0"/>
                </a:lnTo>
                <a:lnTo>
                  <a:pt x="7886674" y="6338958"/>
                </a:lnTo>
                <a:lnTo>
                  <a:pt x="0" y="6338958"/>
                </a:lnTo>
                <a:lnTo>
                  <a:pt x="0" y="0"/>
                </a:lnTo>
                <a:close/>
              </a:path>
            </a:pathLst>
          </a:custGeom>
          <a:blipFill>
            <a:blip r:embed="rId9"/>
            <a:stretch>
              <a:fillRect t="-1398"/>
            </a:stretch>
          </a:blipFill>
        </p:spPr>
      </p:sp>
      <p:sp>
        <p:nvSpPr>
          <p:cNvPr id="11" name="TextBox 11"/>
          <p:cNvSpPr txBox="1"/>
          <p:nvPr/>
        </p:nvSpPr>
        <p:spPr>
          <a:xfrm>
            <a:off x="1348121" y="15430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3032091" y="1035082"/>
            <a:ext cx="11035569"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5. Vận dụng ‘What-if Analysis’:</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2040742" y="1811485"/>
            <a:ext cx="13815800" cy="96202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Sử dụng phương pháp ‘model LinearRegression’ để dự đoán lợi nhuận dựa trên tổng số lượng bình chọn của khán giả: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2570809" y="5381869"/>
            <a:ext cx="13815800" cy="476250"/>
          </a:xfrm>
          <a:prstGeom prst="rect">
            <a:avLst/>
          </a:prstGeom>
        </p:spPr>
        <p:txBody>
          <a:bodyPr lIns="0" tIns="0" rIns="0" bIns="0" rtlCol="0" anchor="t">
            <a:spAutoFit/>
          </a:bodyPr>
          <a:lstStyle/>
          <a:p>
            <a:pPr algn="just">
              <a:lnSpc>
                <a:spcPts val="3900"/>
              </a:lnSpc>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3469664" y="7244657"/>
            <a:ext cx="1522475" cy="1522475"/>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3779447" y="7532947"/>
            <a:ext cx="902910" cy="902910"/>
          </a:xfrm>
          <a:custGeom>
            <a:avLst/>
            <a:gdLst/>
            <a:ahLst/>
            <a:cxnLst/>
            <a:rect l="l" t="t" r="r" b="b"/>
            <a:pathLst>
              <a:path w="902910" h="902910">
                <a:moveTo>
                  <a:pt x="0" y="0"/>
                </a:moveTo>
                <a:lnTo>
                  <a:pt x="902910" y="0"/>
                </a:lnTo>
                <a:lnTo>
                  <a:pt x="902910" y="902910"/>
                </a:lnTo>
                <a:lnTo>
                  <a:pt x="0" y="90291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272635" y="3051089"/>
            <a:ext cx="15742729" cy="6828409"/>
          </a:xfrm>
          <a:custGeom>
            <a:avLst/>
            <a:gdLst/>
            <a:ahLst/>
            <a:cxnLst/>
            <a:rect l="l" t="t" r="r" b="b"/>
            <a:pathLst>
              <a:path w="15742729" h="6828409">
                <a:moveTo>
                  <a:pt x="0" y="0"/>
                </a:moveTo>
                <a:lnTo>
                  <a:pt x="15742730" y="0"/>
                </a:lnTo>
                <a:lnTo>
                  <a:pt x="15742730" y="6828408"/>
                </a:lnTo>
                <a:lnTo>
                  <a:pt x="0" y="6828408"/>
                </a:lnTo>
                <a:lnTo>
                  <a:pt x="0" y="0"/>
                </a:lnTo>
                <a:close/>
              </a:path>
            </a:pathLst>
          </a:custGeom>
          <a:blipFill>
            <a:blip r:embed="rId8"/>
            <a:stretch>
              <a:fillRect/>
            </a:stretch>
          </a:blipFill>
        </p:spPr>
      </p:sp>
      <p:sp>
        <p:nvSpPr>
          <p:cNvPr id="10" name="TextBox 10"/>
          <p:cNvSpPr txBox="1"/>
          <p:nvPr/>
        </p:nvSpPr>
        <p:spPr>
          <a:xfrm>
            <a:off x="2456635" y="1539821"/>
            <a:ext cx="14802665" cy="1228091"/>
          </a:xfrm>
          <a:prstGeom prst="rect">
            <a:avLst/>
          </a:prstGeom>
        </p:spPr>
        <p:txBody>
          <a:bodyPr lIns="0" tIns="0" rIns="0" bIns="0" rtlCol="0" anchor="t">
            <a:spAutoFit/>
          </a:bodyPr>
          <a:lstStyle/>
          <a:p>
            <a:pPr marL="820420" lvl="1" indent="-410210" algn="just">
              <a:lnSpc>
                <a:spcPts val="4940"/>
              </a:lnSpc>
              <a:buFont typeface="Arial" panose="020B0604020202020204"/>
              <a:buChar char="•"/>
            </a:pPr>
            <a:r>
              <a:rPr lang="en-US" sz="38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8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Bộ dữ liệu này là một tập hợp dữ liệu chi tiết về phim ảnh, bao gồm cả đặc điểm định tính và định lượng</a:t>
            </a:r>
            <a:endParaRPr lang="en-US" sz="38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1" name="TextBox 11"/>
          <p:cNvSpPr txBox="1"/>
          <p:nvPr/>
        </p:nvSpPr>
        <p:spPr>
          <a:xfrm>
            <a:off x="2456635" y="417775"/>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 GIỚI THIỆU BỘ DỮ LIỆU ĐƯỢC ÁP DỤNG</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Freeform 12"/>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9"/>
            <a:stretch>
              <a:fillRect/>
            </a:stretch>
          </a:blipFill>
        </p:spPr>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309275" y="4126508"/>
            <a:ext cx="17259300" cy="1096002"/>
          </a:xfrm>
          <a:prstGeom prst="rect">
            <a:avLst/>
          </a:prstGeom>
        </p:spPr>
        <p:txBody>
          <a:bodyPr lIns="0" tIns="0" rIns="0" bIns="0" rtlCol="0" anchor="t">
            <a:spAutoFit/>
          </a:bodyPr>
          <a:lstStyle/>
          <a:p>
            <a:pPr algn="ctr">
              <a:lnSpc>
                <a:spcPts val="8710"/>
              </a:lnSpc>
              <a:spcBef>
                <a:spcPct val="0"/>
              </a:spcBef>
            </a:pPr>
            <a:r>
              <a:rPr lang="en-US" sz="67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III. NHẬN XÉT KẾT QUẢ VÀ KẾT LUẬN</a:t>
            </a:r>
            <a:endParaRPr lang="en-US" sz="67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 name="Freeform 4"/>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2"/>
            <a:stretch>
              <a:fillRect/>
            </a:stretch>
          </a:blipFill>
        </p:spPr>
      </p:sp>
      <p:sp>
        <p:nvSpPr>
          <p:cNvPr id="5" name="Freeform 5"/>
          <p:cNvSpPr/>
          <p:nvPr/>
        </p:nvSpPr>
        <p:spPr>
          <a:xfrm>
            <a:off x="0" y="7118433"/>
            <a:ext cx="9358128" cy="3168567"/>
          </a:xfrm>
          <a:custGeom>
            <a:avLst/>
            <a:gdLst/>
            <a:ahLst/>
            <a:cxnLst/>
            <a:rect l="l" t="t" r="r" b="b"/>
            <a:pathLst>
              <a:path w="9358128" h="3168567">
                <a:moveTo>
                  <a:pt x="0" y="0"/>
                </a:moveTo>
                <a:lnTo>
                  <a:pt x="9358128" y="0"/>
                </a:lnTo>
                <a:lnTo>
                  <a:pt x="9358128" y="3168567"/>
                </a:lnTo>
                <a:lnTo>
                  <a:pt x="0" y="3168567"/>
                </a:lnTo>
                <a:lnTo>
                  <a:pt x="0" y="0"/>
                </a:lnTo>
                <a:close/>
              </a:path>
            </a:pathLst>
          </a:custGeom>
          <a:blipFill>
            <a:blip r:embed="rId3"/>
            <a:stretch>
              <a:fillRect t="-90524" r="-48508" b="-101973"/>
            </a:stretch>
          </a:blipFill>
        </p:spPr>
      </p:sp>
      <p:grpSp>
        <p:nvGrpSpPr>
          <p:cNvPr id="6" name="Group 6"/>
          <p:cNvGrpSpPr/>
          <p:nvPr/>
        </p:nvGrpSpPr>
        <p:grpSpPr>
          <a:xfrm rot="0">
            <a:off x="16116464" y="7554100"/>
            <a:ext cx="2285672" cy="2732900"/>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sp>
        <p:nvSpPr>
          <p:cNvPr id="8" name="Freeform 8"/>
          <p:cNvSpPr/>
          <p:nvPr/>
        </p:nvSpPr>
        <p:spPr>
          <a:xfrm>
            <a:off x="15780040" y="43170"/>
            <a:ext cx="2507960" cy="1983943"/>
          </a:xfrm>
          <a:custGeom>
            <a:avLst/>
            <a:gdLst/>
            <a:ahLst/>
            <a:cxnLst/>
            <a:rect l="l" t="t" r="r" b="b"/>
            <a:pathLst>
              <a:path w="2507960" h="1983943">
                <a:moveTo>
                  <a:pt x="0" y="0"/>
                </a:moveTo>
                <a:lnTo>
                  <a:pt x="2507960" y="0"/>
                </a:lnTo>
                <a:lnTo>
                  <a:pt x="2507960" y="1983943"/>
                </a:lnTo>
                <a:lnTo>
                  <a:pt x="0" y="19839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TextBox 10"/>
          <p:cNvSpPr txBox="1"/>
          <p:nvPr/>
        </p:nvSpPr>
        <p:spPr>
          <a:xfrm>
            <a:off x="1312155" y="265862"/>
            <a:ext cx="15591759" cy="1760221"/>
          </a:xfrm>
          <a:prstGeom prst="rect">
            <a:avLst/>
          </a:prstGeom>
        </p:spPr>
        <p:txBody>
          <a:bodyPr lIns="0" tIns="0" rIns="0" bIns="0" rtlCol="0" anchor="t">
            <a:spAutoFit/>
          </a:bodyPr>
          <a:lstStyle/>
          <a:p>
            <a:pPr algn="ctr">
              <a:lnSpc>
                <a:spcPts val="7020"/>
              </a:lnSpc>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III. NHẬN XÉT KẾT QUẢ VÀ KẾT LUẬN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a:p>
            <a:pPr algn="ctr">
              <a:lnSpc>
                <a:spcPts val="7020"/>
              </a:lnSpc>
              <a:spcBef>
                <a:spcPct val="0"/>
              </a:spcBef>
            </a:pPr>
          </a:p>
        </p:txBody>
      </p:sp>
      <p:sp>
        <p:nvSpPr>
          <p:cNvPr id="11" name="TextBox 11"/>
          <p:cNvSpPr txBox="1"/>
          <p:nvPr/>
        </p:nvSpPr>
        <p:spPr>
          <a:xfrm>
            <a:off x="2491345" y="1390757"/>
            <a:ext cx="14173202"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1. Giải thích kết quả phân tích (Explanation – LLM Reasoning)</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2" name="TextBox 12"/>
          <p:cNvSpPr txBox="1"/>
          <p:nvPr/>
        </p:nvSpPr>
        <p:spPr>
          <a:xfrm>
            <a:off x="1312155" y="2414344"/>
            <a:ext cx="15781165" cy="445770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Ngân sách và doanh thu: </a:t>
            </a:r>
            <a:r>
              <a:rPr lang="en-US" sz="3000">
                <a:solidFill>
                  <a:srgbClr val="000000"/>
                </a:solidFill>
                <a:latin typeface="Open Sauce" panose="00000500000000000000"/>
                <a:ea typeface="Open Sauce" panose="00000500000000000000"/>
                <a:cs typeface="Open Sauce" panose="00000500000000000000"/>
                <a:sym typeface="Open Sauce" panose="00000500000000000000"/>
              </a:rPr>
              <a:t>Phim có ngân sách cao thường đạt doanh thu lớn nhờ kỹ xảo, quảng bá và phát hành toàn cầu</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   → Tuy nhiên xuất hiện hiệu suất giảm dần: tăng chi phí không luôn tăng doanh thu  tương ứng.</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marL="647700" lvl="1" indent="-323850" algn="just">
              <a:lnSpc>
                <a:spcPts val="3900"/>
              </a:lnSpc>
              <a:buFont typeface="Arial" panose="020B0604020202020204"/>
              <a:buChar char="•"/>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Bình chọn và lợi nhuận: </a:t>
            </a:r>
            <a:r>
              <a:rPr lang="en-US" sz="3000">
                <a:solidFill>
                  <a:srgbClr val="000000"/>
                </a:solidFill>
                <a:latin typeface="Open Sauce" panose="00000500000000000000"/>
                <a:ea typeface="Open Sauce" panose="00000500000000000000"/>
                <a:cs typeface="Open Sauce" panose="00000500000000000000"/>
                <a:sym typeface="Open Sauce" panose="00000500000000000000"/>
              </a:rPr>
              <a:t>Số lượt bình chọn phản ánh mức độ quan tâm của khán giả</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    → Phim được thảo luận và lan tỏa nhiều thường sinh lợi cao hơn.</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algn="just">
              <a:lnSpc>
                <a:spcPts val="3900"/>
              </a:lnSpc>
            </a:pPr>
          </a:p>
        </p:txBody>
      </p:sp>
      <p:sp>
        <p:nvSpPr>
          <p:cNvPr id="13" name="TextBox 13"/>
          <p:cNvSpPr txBox="1"/>
          <p:nvPr/>
        </p:nvSpPr>
        <p:spPr>
          <a:xfrm>
            <a:off x="1312155" y="6302077"/>
            <a:ext cx="15209026" cy="99060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Thể loại và quốc gia: Action, Adventure, Sci-Fi và các phim Mỹ chiếm ưu thế</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spcBef>
                <a:spcPct val="0"/>
              </a:spcBef>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    → Phim kỹ xảo, dễ hiểu, thị trường rộng nên dễ thành công quốc tế.</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1312155" y="7540327"/>
            <a:ext cx="15893138" cy="148590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Điểm đánh giá: Phim điểm cao có doanh thu ổn định, tạo giá trị thương hiệu dài hạn</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spcBef>
                <a:spcPct val="0"/>
              </a:spcBef>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    → Thể hiện khác biệt giữa phim thương mại và phim nghệ thuật.</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spcBef>
                <a:spcPct val="0"/>
              </a:spcBef>
            </a:pPr>
          </a:p>
        </p:txBody>
      </p:sp>
      <p:sp>
        <p:nvSpPr>
          <p:cNvPr id="15" name="TextBox 15"/>
          <p:cNvSpPr txBox="1"/>
          <p:nvPr/>
        </p:nvSpPr>
        <p:spPr>
          <a:xfrm>
            <a:off x="1201394" y="8743950"/>
            <a:ext cx="15891926" cy="990600"/>
          </a:xfrm>
          <a:prstGeom prst="rect">
            <a:avLst/>
          </a:prstGeom>
        </p:spPr>
        <p:txBody>
          <a:bodyPr lIns="0" tIns="0" rIns="0" bIns="0" rtlCol="0" anchor="t">
            <a:spAutoFit/>
          </a:bodyPr>
          <a:lstStyle/>
          <a:p>
            <a:pPr algn="just">
              <a:lnSpc>
                <a:spcPts val="3900"/>
              </a:lnSpc>
              <a:spcBef>
                <a:spcPct val="0"/>
              </a:spcBef>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=&gt; T</a:t>
            </a: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hành công của một bộ phim là sự kết hợp giữa đầu tư tài chính hợp lý, chiến lược tiếp thị và chất lượng nghệ thuật</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TextBox 10"/>
          <p:cNvSpPr txBox="1"/>
          <p:nvPr/>
        </p:nvSpPr>
        <p:spPr>
          <a:xfrm>
            <a:off x="1153393" y="705394"/>
            <a:ext cx="15591759" cy="1760221"/>
          </a:xfrm>
          <a:prstGeom prst="rect">
            <a:avLst/>
          </a:prstGeom>
        </p:spPr>
        <p:txBody>
          <a:bodyPr lIns="0" tIns="0" rIns="0" bIns="0" rtlCol="0" anchor="t">
            <a:spAutoFit/>
          </a:bodyPr>
          <a:lstStyle/>
          <a:p>
            <a:pPr algn="ctr">
              <a:lnSpc>
                <a:spcPts val="7020"/>
              </a:lnSpc>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III. NHẬN XÉT KẾT QUẢ VÀ KẾT LUẬN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a:p>
            <a:pPr algn="ctr">
              <a:lnSpc>
                <a:spcPts val="7020"/>
              </a:lnSpc>
              <a:spcBef>
                <a:spcPct val="0"/>
              </a:spcBef>
            </a:pPr>
          </a:p>
        </p:txBody>
      </p:sp>
      <p:sp>
        <p:nvSpPr>
          <p:cNvPr id="11" name="TextBox 11"/>
          <p:cNvSpPr txBox="1"/>
          <p:nvPr/>
        </p:nvSpPr>
        <p:spPr>
          <a:xfrm>
            <a:off x="6692846" y="2079852"/>
            <a:ext cx="14173202" cy="723901"/>
          </a:xfrm>
          <a:prstGeom prst="rect">
            <a:avLst/>
          </a:prstGeom>
        </p:spPr>
        <p:txBody>
          <a:bodyPr lIns="0" tIns="0" rIns="0" bIns="0" rtlCol="0" anchor="t">
            <a:spAutoFit/>
          </a:bodyPr>
          <a:lstStyle/>
          <a:p>
            <a:pPr algn="just">
              <a:lnSpc>
                <a:spcPts val="5850"/>
              </a:lnSpc>
            </a:pPr>
            <a:r>
              <a:rPr lang="en-US" sz="45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2. Kết luận</a:t>
            </a:r>
            <a:endParaRPr lang="en-US" sz="45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2" name="TextBox 12"/>
          <p:cNvSpPr txBox="1"/>
          <p:nvPr/>
        </p:nvSpPr>
        <p:spPr>
          <a:xfrm>
            <a:off x="204968" y="3445269"/>
            <a:ext cx="17199858" cy="5977255"/>
          </a:xfrm>
          <a:prstGeom prst="rect">
            <a:avLst/>
          </a:prstGeom>
        </p:spPr>
        <p:txBody>
          <a:bodyPr lIns="0" tIns="0" rIns="0" bIns="0" rtlCol="0" anchor="t">
            <a:spAutoFit/>
          </a:bodyPr>
          <a:lstStyle/>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Ngân sách ảnh hưởng mạnh đến doanh thu</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810"/>
              </a:lnSpc>
            </a:pPr>
          </a:p>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Bình chọn phản ánh mức độ quan tâm của khán giả dành cho bộ phim</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810"/>
              </a:lnSpc>
            </a:pPr>
          </a:p>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Thể loại hành động, phiêu lưu , khoa học viễn tưởng luôn dẫn đầu</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810"/>
              </a:lnSpc>
            </a:pPr>
          </a:p>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Phim điểm cao có giá trị thương hiệu dài hạn</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4810"/>
              </a:lnSpc>
            </a:pPr>
          </a:p>
          <a:p>
            <a:pPr marL="798830" lvl="1" indent="-399415" algn="just">
              <a:lnSpc>
                <a:spcPts val="4810"/>
              </a:lnSpc>
              <a:buFont typeface="Arial" panose="020B0604020202020204"/>
              <a:buChar char="•"/>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Quốc gia sản xuất phim dẫn đầu nhiều mặt nhất vẫn là Mỹ (USA)</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9659420" y="826312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grpSp>
        <p:nvGrpSpPr>
          <p:cNvPr id="3" name="Group 3"/>
          <p:cNvGrpSpPr/>
          <p:nvPr/>
        </p:nvGrpSpPr>
        <p:grpSpPr>
          <a:xfrm rot="0">
            <a:off x="0" y="7487853"/>
            <a:ext cx="2799147" cy="2799147"/>
            <a:chOff x="0" y="0"/>
            <a:chExt cx="6350000" cy="6350000"/>
          </a:xfrm>
        </p:grpSpPr>
        <p:sp>
          <p:nvSpPr>
            <p:cNvPr id="4" name="Freeform 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30016" r="-30016"/>
              </a:stretch>
            </a:blipFill>
          </p:spPr>
        </p:sp>
      </p:grpSp>
      <p:sp>
        <p:nvSpPr>
          <p:cNvPr id="5" name="Freeform 5"/>
          <p:cNvSpPr/>
          <p:nvPr/>
        </p:nvSpPr>
        <p:spPr>
          <a:xfrm>
            <a:off x="9659420" y="4799097"/>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sp>
        <p:nvSpPr>
          <p:cNvPr id="6" name="Freeform 6"/>
          <p:cNvSpPr/>
          <p:nvPr/>
        </p:nvSpPr>
        <p:spPr>
          <a:xfrm>
            <a:off x="2179183" y="6826068"/>
            <a:ext cx="6851587" cy="1077187"/>
          </a:xfrm>
          <a:custGeom>
            <a:avLst/>
            <a:gdLst/>
            <a:ahLst/>
            <a:cxnLst/>
            <a:rect l="l" t="t" r="r" b="b"/>
            <a:pathLst>
              <a:path w="6851587" h="1077187">
                <a:moveTo>
                  <a:pt x="0" y="0"/>
                </a:moveTo>
                <a:lnTo>
                  <a:pt x="6851587" y="0"/>
                </a:lnTo>
                <a:lnTo>
                  <a:pt x="6851587" y="1077187"/>
                </a:lnTo>
                <a:lnTo>
                  <a:pt x="0" y="1077187"/>
                </a:lnTo>
                <a:lnTo>
                  <a:pt x="0" y="0"/>
                </a:lnTo>
                <a:close/>
              </a:path>
            </a:pathLst>
          </a:custGeom>
          <a:blipFill>
            <a:blip r:embed="rId1"/>
            <a:stretch>
              <a:fillRect t="-25622"/>
            </a:stretch>
          </a:blipFill>
        </p:spPr>
      </p:sp>
      <p:grpSp>
        <p:nvGrpSpPr>
          <p:cNvPr id="7" name="Group 7"/>
          <p:cNvGrpSpPr/>
          <p:nvPr/>
        </p:nvGrpSpPr>
        <p:grpSpPr>
          <a:xfrm rot="0">
            <a:off x="1890164" y="3860741"/>
            <a:ext cx="14682832" cy="2742192"/>
            <a:chOff x="0" y="0"/>
            <a:chExt cx="24410463" cy="4558941"/>
          </a:xfrm>
        </p:grpSpPr>
        <p:sp>
          <p:nvSpPr>
            <p:cNvPr id="8" name="Freeform 8"/>
            <p:cNvSpPr/>
            <p:nvPr/>
          </p:nvSpPr>
          <p:spPr>
            <a:xfrm>
              <a:off x="0" y="0"/>
              <a:ext cx="24407716" cy="4558941"/>
            </a:xfrm>
            <a:custGeom>
              <a:avLst/>
              <a:gdLst/>
              <a:ahLst/>
              <a:cxnLst/>
              <a:rect l="l" t="t" r="r" b="b"/>
              <a:pathLst>
                <a:path w="24407716" h="4558941">
                  <a:moveTo>
                    <a:pt x="0" y="4181461"/>
                  </a:moveTo>
                  <a:lnTo>
                    <a:pt x="0" y="377480"/>
                  </a:lnTo>
                  <a:cubicBezTo>
                    <a:pt x="0" y="168681"/>
                    <a:pt x="508036" y="0"/>
                    <a:pt x="1136903" y="0"/>
                  </a:cubicBezTo>
                  <a:lnTo>
                    <a:pt x="23270815" y="0"/>
                  </a:lnTo>
                  <a:cubicBezTo>
                    <a:pt x="23899681" y="0"/>
                    <a:pt x="24407716" y="168681"/>
                    <a:pt x="24407716" y="377480"/>
                  </a:cubicBezTo>
                  <a:lnTo>
                    <a:pt x="24407716" y="4180549"/>
                  </a:lnTo>
                  <a:cubicBezTo>
                    <a:pt x="24407716" y="4389349"/>
                    <a:pt x="23899681" y="4558030"/>
                    <a:pt x="23270815" y="4558030"/>
                  </a:cubicBezTo>
                  <a:lnTo>
                    <a:pt x="1136903" y="4558030"/>
                  </a:lnTo>
                  <a:cubicBezTo>
                    <a:pt x="510783" y="4558941"/>
                    <a:pt x="0" y="4390260"/>
                    <a:pt x="0" y="4181461"/>
                  </a:cubicBezTo>
                  <a:close/>
                </a:path>
              </a:pathLst>
            </a:custGeom>
            <a:blipFill>
              <a:blip r:embed="rId3"/>
              <a:stretch>
                <a:fillRect t="-352118" b="-352118"/>
              </a:stretch>
            </a:blipFill>
          </p:spPr>
        </p:sp>
      </p:grpSp>
      <p:sp>
        <p:nvSpPr>
          <p:cNvPr id="9" name="Freeform 9"/>
          <p:cNvSpPr/>
          <p:nvPr/>
        </p:nvSpPr>
        <p:spPr>
          <a:xfrm>
            <a:off x="12924060" y="984692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grpSp>
        <p:nvGrpSpPr>
          <p:cNvPr id="10" name="Group 10"/>
          <p:cNvGrpSpPr/>
          <p:nvPr/>
        </p:nvGrpSpPr>
        <p:grpSpPr>
          <a:xfrm rot="0">
            <a:off x="15488853" y="7487853"/>
            <a:ext cx="2799147" cy="2799147"/>
            <a:chOff x="0" y="0"/>
            <a:chExt cx="6350000" cy="6350000"/>
          </a:xfrm>
        </p:grpSpPr>
        <p:sp>
          <p:nvSpPr>
            <p:cNvPr id="11" name="Freeform 1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4"/>
              <a:stretch>
                <a:fillRect l="-25155" r="-25155"/>
              </a:stretch>
            </a:blipFill>
          </p:spPr>
        </p:sp>
      </p:grpSp>
      <p:sp>
        <p:nvSpPr>
          <p:cNvPr id="12" name="Freeform 12"/>
          <p:cNvSpPr/>
          <p:nvPr/>
        </p:nvSpPr>
        <p:spPr>
          <a:xfrm>
            <a:off x="12924060" y="6382896"/>
            <a:ext cx="2799147" cy="440074"/>
          </a:xfrm>
          <a:custGeom>
            <a:avLst/>
            <a:gdLst/>
            <a:ahLst/>
            <a:cxnLst/>
            <a:rect l="l" t="t" r="r" b="b"/>
            <a:pathLst>
              <a:path w="2799147" h="440074">
                <a:moveTo>
                  <a:pt x="0" y="0"/>
                </a:moveTo>
                <a:lnTo>
                  <a:pt x="2799146" y="0"/>
                </a:lnTo>
                <a:lnTo>
                  <a:pt x="2799146" y="440074"/>
                </a:lnTo>
                <a:lnTo>
                  <a:pt x="0" y="440074"/>
                </a:lnTo>
                <a:lnTo>
                  <a:pt x="0" y="0"/>
                </a:lnTo>
                <a:close/>
              </a:path>
            </a:pathLst>
          </a:custGeom>
          <a:blipFill>
            <a:blip r:embed="rId1"/>
            <a:stretch>
              <a:fillRect t="-25622"/>
            </a:stretch>
          </a:blipFill>
        </p:spPr>
      </p:sp>
      <p:sp>
        <p:nvSpPr>
          <p:cNvPr id="13" name="Freeform 13"/>
          <p:cNvSpPr/>
          <p:nvPr/>
        </p:nvSpPr>
        <p:spPr>
          <a:xfrm>
            <a:off x="12924060" y="2915843"/>
            <a:ext cx="2799147" cy="440074"/>
          </a:xfrm>
          <a:custGeom>
            <a:avLst/>
            <a:gdLst/>
            <a:ahLst/>
            <a:cxnLst/>
            <a:rect l="l" t="t" r="r" b="b"/>
            <a:pathLst>
              <a:path w="2799147" h="440074">
                <a:moveTo>
                  <a:pt x="0" y="0"/>
                </a:moveTo>
                <a:lnTo>
                  <a:pt x="2799146" y="0"/>
                </a:lnTo>
                <a:lnTo>
                  <a:pt x="2799146" y="440073"/>
                </a:lnTo>
                <a:lnTo>
                  <a:pt x="0" y="440073"/>
                </a:lnTo>
                <a:lnTo>
                  <a:pt x="0" y="0"/>
                </a:lnTo>
                <a:close/>
              </a:path>
            </a:pathLst>
          </a:custGeom>
          <a:blipFill>
            <a:blip r:embed="rId1"/>
            <a:stretch>
              <a:fillRect t="-25622"/>
            </a:stretch>
          </a:blipFill>
        </p:spPr>
      </p:sp>
      <p:grpSp>
        <p:nvGrpSpPr>
          <p:cNvPr id="14" name="Group 14"/>
          <p:cNvGrpSpPr/>
          <p:nvPr/>
        </p:nvGrpSpPr>
        <p:grpSpPr>
          <a:xfrm rot="0">
            <a:off x="15488853" y="0"/>
            <a:ext cx="2799147" cy="2799147"/>
            <a:chOff x="0" y="0"/>
            <a:chExt cx="6350000" cy="6350000"/>
          </a:xfrm>
        </p:grpSpPr>
        <p:sp>
          <p:nvSpPr>
            <p:cNvPr id="15" name="Freeform 15"/>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5"/>
              <a:stretch>
                <a:fillRect l="-24991" r="-24991"/>
              </a:stretch>
            </a:blipFill>
          </p:spPr>
        </p:sp>
      </p:grpSp>
      <p:sp>
        <p:nvSpPr>
          <p:cNvPr id="16" name="Freeform 16"/>
          <p:cNvSpPr/>
          <p:nvPr/>
        </p:nvSpPr>
        <p:spPr>
          <a:xfrm>
            <a:off x="16189931" y="792917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sp>
        <p:nvSpPr>
          <p:cNvPr id="17" name="Freeform 17"/>
          <p:cNvSpPr/>
          <p:nvPr/>
        </p:nvSpPr>
        <p:spPr>
          <a:xfrm>
            <a:off x="16189931" y="4465144"/>
            <a:ext cx="2799147" cy="440074"/>
          </a:xfrm>
          <a:custGeom>
            <a:avLst/>
            <a:gdLst/>
            <a:ahLst/>
            <a:cxnLst/>
            <a:rect l="l" t="t" r="r" b="b"/>
            <a:pathLst>
              <a:path w="2799147" h="440074">
                <a:moveTo>
                  <a:pt x="0" y="0"/>
                </a:moveTo>
                <a:lnTo>
                  <a:pt x="2799147" y="0"/>
                </a:lnTo>
                <a:lnTo>
                  <a:pt x="2799147" y="440073"/>
                </a:lnTo>
                <a:lnTo>
                  <a:pt x="0" y="440073"/>
                </a:lnTo>
                <a:lnTo>
                  <a:pt x="0" y="0"/>
                </a:lnTo>
                <a:close/>
              </a:path>
            </a:pathLst>
          </a:custGeom>
          <a:blipFill>
            <a:blip r:embed="rId1"/>
            <a:stretch>
              <a:fillRect t="-25622"/>
            </a:stretch>
          </a:blipFill>
        </p:spPr>
      </p:sp>
      <p:sp>
        <p:nvSpPr>
          <p:cNvPr id="18" name="Freeform 18"/>
          <p:cNvSpPr/>
          <p:nvPr/>
        </p:nvSpPr>
        <p:spPr>
          <a:xfrm>
            <a:off x="16189931" y="998090"/>
            <a:ext cx="2799147" cy="440074"/>
          </a:xfrm>
          <a:custGeom>
            <a:avLst/>
            <a:gdLst/>
            <a:ahLst/>
            <a:cxnLst/>
            <a:rect l="l" t="t" r="r" b="b"/>
            <a:pathLst>
              <a:path w="2799147" h="440074">
                <a:moveTo>
                  <a:pt x="0" y="0"/>
                </a:moveTo>
                <a:lnTo>
                  <a:pt x="2799147" y="0"/>
                </a:lnTo>
                <a:lnTo>
                  <a:pt x="2799147" y="440074"/>
                </a:lnTo>
                <a:lnTo>
                  <a:pt x="0" y="440074"/>
                </a:lnTo>
                <a:lnTo>
                  <a:pt x="0" y="0"/>
                </a:lnTo>
                <a:close/>
              </a:path>
            </a:pathLst>
          </a:custGeom>
          <a:blipFill>
            <a:blip r:embed="rId1"/>
            <a:stretch>
              <a:fillRect t="-25622"/>
            </a:stretch>
          </a:blipFill>
        </p:spPr>
      </p:sp>
      <p:sp>
        <p:nvSpPr>
          <p:cNvPr id="19" name="Freeform 19"/>
          <p:cNvSpPr/>
          <p:nvPr/>
        </p:nvSpPr>
        <p:spPr>
          <a:xfrm>
            <a:off x="7722542" y="43170"/>
            <a:ext cx="1948145" cy="1541097"/>
          </a:xfrm>
          <a:custGeom>
            <a:avLst/>
            <a:gdLst/>
            <a:ahLst/>
            <a:cxnLst/>
            <a:rect l="l" t="t" r="r" b="b"/>
            <a:pathLst>
              <a:path w="1948145" h="1541097">
                <a:moveTo>
                  <a:pt x="0" y="0"/>
                </a:moveTo>
                <a:lnTo>
                  <a:pt x="1948146" y="0"/>
                </a:lnTo>
                <a:lnTo>
                  <a:pt x="1948146" y="1541096"/>
                </a:lnTo>
                <a:lnTo>
                  <a:pt x="0" y="15410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7493685" y="1803341"/>
            <a:ext cx="2431696" cy="466725"/>
          </a:xfrm>
          <a:prstGeom prst="rect">
            <a:avLst/>
          </a:prstGeom>
        </p:spPr>
        <p:txBody>
          <a:bodyPr lIns="0" tIns="0" rIns="0" bIns="0" rtlCol="0" anchor="t">
            <a:spAutoFit/>
          </a:bodyPr>
          <a:lstStyle/>
          <a:p>
            <a:pPr algn="ctr">
              <a:lnSpc>
                <a:spcPts val="3690"/>
              </a:lnSpc>
            </a:pPr>
            <a:r>
              <a:rPr lang="en-US" sz="3075" b="1" spc="-61">
                <a:solidFill>
                  <a:srgbClr val="040506"/>
                </a:solidFill>
                <a:latin typeface="Montserrat Bold" panose="00000800000000000000"/>
                <a:ea typeface="Montserrat Bold" panose="00000800000000000000"/>
                <a:cs typeface="Montserrat Bold" panose="00000800000000000000"/>
                <a:sym typeface="Montserrat Bold" panose="00000800000000000000"/>
              </a:rPr>
              <a:t>BORCELLE</a:t>
            </a:r>
            <a:endParaRPr lang="en-US" sz="3075" b="1" spc="-61">
              <a:solidFill>
                <a:srgbClr val="040506"/>
              </a:solidFill>
              <a:latin typeface="Montserrat Bold" panose="00000800000000000000"/>
              <a:ea typeface="Montserrat Bold" panose="00000800000000000000"/>
              <a:cs typeface="Montserrat Bold" panose="00000800000000000000"/>
              <a:sym typeface="Montserrat Bold" panose="00000800000000000000"/>
            </a:endParaRPr>
          </a:p>
        </p:txBody>
      </p:sp>
      <p:sp>
        <p:nvSpPr>
          <p:cNvPr id="21" name="TextBox 21"/>
          <p:cNvSpPr txBox="1"/>
          <p:nvPr/>
        </p:nvSpPr>
        <p:spPr>
          <a:xfrm>
            <a:off x="601930" y="4664786"/>
            <a:ext cx="17259300" cy="1102987"/>
          </a:xfrm>
          <a:prstGeom prst="rect">
            <a:avLst/>
          </a:prstGeom>
        </p:spPr>
        <p:txBody>
          <a:bodyPr lIns="0" tIns="0" rIns="0" bIns="0" rtlCol="0" anchor="t">
            <a:spAutoFit/>
          </a:bodyPr>
          <a:lstStyle/>
          <a:p>
            <a:pPr algn="ctr">
              <a:lnSpc>
                <a:spcPts val="8970"/>
              </a:lnSpc>
              <a:spcBef>
                <a:spcPct val="0"/>
              </a:spcBef>
            </a:pPr>
            <a:r>
              <a:rPr lang="en-US" sz="6900" b="1" i="1">
                <a:solidFill>
                  <a:srgbClr val="FFFBFB"/>
                </a:solidFill>
                <a:latin typeface="Open Sauce Bold Italics" panose="00000800000000000000"/>
                <a:ea typeface="Open Sauce Bold Italics" panose="00000800000000000000"/>
                <a:cs typeface="Open Sauce Bold Italics" panose="00000800000000000000"/>
                <a:sym typeface="Open Sauce Bold Italics" panose="00000800000000000000"/>
              </a:rPr>
              <a:t>Cảm ơn mọi người đã lắng nghe!</a:t>
            </a:r>
            <a:endParaRPr lang="en-US" sz="6900" b="1" i="1">
              <a:solidFill>
                <a:srgbClr val="FFFBFB"/>
              </a:solidFill>
              <a:latin typeface="Open Sauce Bold Italics" panose="00000800000000000000"/>
              <a:ea typeface="Open Sauce Bold Italics" panose="00000800000000000000"/>
              <a:cs typeface="Open Sauce Bold Italics" panose="00000800000000000000"/>
              <a:sym typeface="Open Sauce Bold Italics" panose="00000800000000000000"/>
            </a:endParaRPr>
          </a:p>
        </p:txBody>
      </p:sp>
      <p:sp>
        <p:nvSpPr>
          <p:cNvPr id="22" name="Freeform 22"/>
          <p:cNvSpPr/>
          <p:nvPr/>
        </p:nvSpPr>
        <p:spPr>
          <a:xfrm>
            <a:off x="0" y="0"/>
            <a:ext cx="2974916" cy="2974916"/>
          </a:xfrm>
          <a:custGeom>
            <a:avLst/>
            <a:gdLst/>
            <a:ahLst/>
            <a:cxnLst/>
            <a:rect l="l" t="t" r="r" b="b"/>
            <a:pathLst>
              <a:path w="2974916" h="2974916">
                <a:moveTo>
                  <a:pt x="0" y="0"/>
                </a:moveTo>
                <a:lnTo>
                  <a:pt x="2974916" y="0"/>
                </a:lnTo>
                <a:lnTo>
                  <a:pt x="2974916" y="2974916"/>
                </a:lnTo>
                <a:lnTo>
                  <a:pt x="0" y="2974916"/>
                </a:lnTo>
                <a:lnTo>
                  <a:pt x="0" y="0"/>
                </a:lnTo>
                <a:close/>
              </a:path>
            </a:pathLst>
          </a:custGeom>
          <a:blipFill>
            <a:blip r:embed="rId8"/>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5577995" y="7576995"/>
            <a:ext cx="2442543" cy="244254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5965374" y="7924662"/>
            <a:ext cx="1745381" cy="1745381"/>
          </a:xfrm>
          <a:custGeom>
            <a:avLst/>
            <a:gdLst/>
            <a:ahLst/>
            <a:cxnLst/>
            <a:rect l="l" t="t" r="r" b="b"/>
            <a:pathLst>
              <a:path w="1745381" h="1745381">
                <a:moveTo>
                  <a:pt x="0" y="0"/>
                </a:moveTo>
                <a:lnTo>
                  <a:pt x="1745381" y="0"/>
                </a:lnTo>
                <a:lnTo>
                  <a:pt x="1745381"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594331" y="2724150"/>
            <a:ext cx="16664969" cy="1933575"/>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Bộ dữ liệu có tổng cộng 999.999 dòng, 17 cột với mỗi dòng (bản ghi) phản ánh một bộ phim riêng biệt, cung cấp thông tin về danh tính, thể loại, ngày phát hành, quốc gia sản xuất, hiệu suất tài chính, phản ứng của khán giả và những người tham gia chính</a:t>
            </a:r>
            <a:endParaRPr lang="en-US" sz="30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3900"/>
              </a:lnSpc>
            </a:pPr>
          </a:p>
        </p:txBody>
      </p:sp>
      <p:sp>
        <p:nvSpPr>
          <p:cNvPr id="10" name="Freeform 10"/>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1" name="TextBox 11"/>
          <p:cNvSpPr txBox="1"/>
          <p:nvPr/>
        </p:nvSpPr>
        <p:spPr>
          <a:xfrm>
            <a:off x="2456635" y="971550"/>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 GIỚI THIỆU BỘ DỮ LIỆU ĐƯỢC ÁP DỤNG</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594331" y="4610100"/>
            <a:ext cx="13880578" cy="5217745"/>
          </a:xfrm>
          <a:prstGeom prst="rect">
            <a:avLst/>
          </a:prstGeom>
        </p:spPr>
        <p:txBody>
          <a:bodyPr lIns="0" tIns="0" rIns="0" bIns="0" rtlCol="0" anchor="t">
            <a:spAutoFit/>
          </a:bodyPr>
          <a:lstStyle/>
          <a:p>
            <a:pPr marL="648335" lvl="1" indent="-323850" algn="just">
              <a:lnSpc>
                <a:spcPts val="4145"/>
              </a:lnSpc>
              <a:buFont typeface="Arial" panose="020B0604020202020204"/>
              <a:buChar char="•"/>
            </a:pP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Mục tiêu của bộ dữ liệu là giúp phân tích:</a:t>
            </a:r>
            <a:endPar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145"/>
              </a:lnSpc>
            </a:pPr>
          </a:p>
          <a:p>
            <a:pPr marL="1944370" lvl="3" indent="-486410" algn="just">
              <a:lnSpc>
                <a:spcPts val="4145"/>
              </a:lnSpc>
              <a:buFont typeface="Arial" panose="020B0604020202020204"/>
              <a:buChar char="￭"/>
            </a:pP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Xu hướng sản xuất phim theo thời gian</a:t>
            </a:r>
            <a:endPar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145"/>
              </a:lnSpc>
            </a:pPr>
          </a:p>
          <a:p>
            <a:pPr marL="1944370" lvl="3" indent="-486410" algn="just">
              <a:lnSpc>
                <a:spcPts val="4145"/>
              </a:lnSpc>
              <a:buFont typeface="Arial" panose="020B0604020202020204"/>
              <a:buChar char="￭"/>
            </a:pP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Thể loại phim được yêu thích nhất</a:t>
            </a:r>
            <a:endPar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145"/>
              </a:lnSpc>
            </a:pPr>
          </a:p>
          <a:p>
            <a:pPr marL="1944370" lvl="3" indent="-486410" algn="just">
              <a:lnSpc>
                <a:spcPts val="4145"/>
              </a:lnSpc>
              <a:buFont typeface="Arial" panose="020B0604020202020204"/>
              <a:buChar char="￭"/>
            </a:pP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Mối tương quan giữa ngân sách, doanh thu và điểm đánh giá</a:t>
            </a:r>
            <a:endPar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145"/>
              </a:lnSpc>
            </a:pPr>
          </a:p>
          <a:p>
            <a:pPr marL="1944370" lvl="3" indent="-486410" algn="just">
              <a:lnSpc>
                <a:spcPts val="4145"/>
              </a:lnSpc>
              <a:buFont typeface="Arial" panose="020B0604020202020204"/>
              <a:buChar char="￭"/>
            </a:pP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  </a:t>
            </a:r>
            <a:r>
              <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Các yếu tố ảnh hưởng đến sự thành công của phim</a:t>
            </a:r>
            <a:endParaRPr lang="en-US" sz="3000" i="1" spc="42">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a:p>
            <a:pPr algn="just">
              <a:lnSpc>
                <a:spcPts val="4145"/>
              </a:lnSpc>
              <a:spcBef>
                <a:spcPct val="0"/>
              </a:spcBef>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1"/>
            <a:stretch>
              <a:fillRect t="-38888" b="-38888"/>
            </a:stretch>
          </a:blipFill>
        </p:spPr>
      </p:sp>
      <p:sp>
        <p:nvSpPr>
          <p:cNvPr id="3" name="TextBox 3"/>
          <p:cNvSpPr txBox="1"/>
          <p:nvPr/>
        </p:nvSpPr>
        <p:spPr>
          <a:xfrm>
            <a:off x="1153393" y="4114121"/>
            <a:ext cx="15591759" cy="1130302"/>
          </a:xfrm>
          <a:prstGeom prst="rect">
            <a:avLst/>
          </a:prstGeom>
        </p:spPr>
        <p:txBody>
          <a:bodyPr lIns="0" tIns="0" rIns="0" bIns="0" rtlCol="0" anchor="t">
            <a:spAutoFit/>
          </a:bodyPr>
          <a:lstStyle/>
          <a:p>
            <a:pPr algn="ctr">
              <a:lnSpc>
                <a:spcPts val="9100"/>
              </a:lnSpc>
              <a:spcBef>
                <a:spcPct val="0"/>
              </a:spcBef>
            </a:pPr>
            <a:r>
              <a:rPr lang="en-US" sz="70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70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4" name="Freeform 4"/>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2"/>
            <a:stretch>
              <a:fillRect/>
            </a:stretch>
          </a:blipFill>
        </p:spPr>
      </p:sp>
      <p:sp>
        <p:nvSpPr>
          <p:cNvPr id="5" name="Freeform 5"/>
          <p:cNvSpPr/>
          <p:nvPr/>
        </p:nvSpPr>
        <p:spPr>
          <a:xfrm>
            <a:off x="0" y="7118433"/>
            <a:ext cx="9358128" cy="3168567"/>
          </a:xfrm>
          <a:custGeom>
            <a:avLst/>
            <a:gdLst/>
            <a:ahLst/>
            <a:cxnLst/>
            <a:rect l="l" t="t" r="r" b="b"/>
            <a:pathLst>
              <a:path w="9358128" h="3168567">
                <a:moveTo>
                  <a:pt x="0" y="0"/>
                </a:moveTo>
                <a:lnTo>
                  <a:pt x="9358128" y="0"/>
                </a:lnTo>
                <a:lnTo>
                  <a:pt x="9358128" y="3168567"/>
                </a:lnTo>
                <a:lnTo>
                  <a:pt x="0" y="3168567"/>
                </a:lnTo>
                <a:lnTo>
                  <a:pt x="0" y="0"/>
                </a:lnTo>
                <a:close/>
              </a:path>
            </a:pathLst>
          </a:custGeom>
          <a:blipFill>
            <a:blip r:embed="rId3"/>
            <a:stretch>
              <a:fillRect t="-90524" r="-48508" b="-101973"/>
            </a:stretch>
          </a:blipFill>
        </p:spPr>
      </p:sp>
      <p:grpSp>
        <p:nvGrpSpPr>
          <p:cNvPr id="6" name="Group 6"/>
          <p:cNvGrpSpPr/>
          <p:nvPr/>
        </p:nvGrpSpPr>
        <p:grpSpPr>
          <a:xfrm rot="0">
            <a:off x="16116464" y="7554100"/>
            <a:ext cx="2285672" cy="2732900"/>
            <a:chOff x="0" y="0"/>
            <a:chExt cx="8603361" cy="10286746"/>
          </a:xfrm>
        </p:grpSpPr>
        <p:sp>
          <p:nvSpPr>
            <p:cNvPr id="7" name="Freeform 7"/>
            <p:cNvSpPr/>
            <p:nvPr/>
          </p:nvSpPr>
          <p:spPr>
            <a:xfrm>
              <a:off x="-2794" y="-127"/>
              <a:ext cx="8606155" cy="10286873"/>
            </a:xfrm>
            <a:custGeom>
              <a:avLst/>
              <a:gdLst/>
              <a:ahLst/>
              <a:cxnLst/>
              <a:rect l="l" t="t" r="r" b="b"/>
              <a:pathLst>
                <a:path w="8606155" h="10286873">
                  <a:moveTo>
                    <a:pt x="8606155" y="10251440"/>
                  </a:moveTo>
                  <a:cubicBezTo>
                    <a:pt x="8606155" y="10284587"/>
                    <a:pt x="8595487" y="10286873"/>
                    <a:pt x="8567674" y="10286873"/>
                  </a:cubicBezTo>
                  <a:cubicBezTo>
                    <a:pt x="5713095" y="10286238"/>
                    <a:pt x="2858643" y="10286238"/>
                    <a:pt x="4064" y="10286238"/>
                  </a:cubicBezTo>
                  <a:cubicBezTo>
                    <a:pt x="0" y="10272395"/>
                    <a:pt x="6350" y="10259822"/>
                    <a:pt x="9271" y="10246995"/>
                  </a:cubicBezTo>
                  <a:cubicBezTo>
                    <a:pt x="134747" y="9685401"/>
                    <a:pt x="260350" y="9123934"/>
                    <a:pt x="386207" y="8562467"/>
                  </a:cubicBezTo>
                  <a:cubicBezTo>
                    <a:pt x="565658" y="7761986"/>
                    <a:pt x="745490" y="6961632"/>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5"/>
                    <a:pt x="8605139" y="6846316"/>
                    <a:pt x="8606155" y="10251440"/>
                  </a:cubicBezTo>
                  <a:close/>
                </a:path>
              </a:pathLst>
            </a:custGeom>
            <a:blipFill>
              <a:blip r:embed="rId4"/>
              <a:stretch>
                <a:fillRect l="-114498" t="-230" r="-2201" b="-20632"/>
              </a:stretch>
            </a:blipFill>
          </p:spPr>
        </p:sp>
      </p:grpSp>
      <p:sp>
        <p:nvSpPr>
          <p:cNvPr id="8" name="Freeform 8"/>
          <p:cNvSpPr/>
          <p:nvPr/>
        </p:nvSpPr>
        <p:spPr>
          <a:xfrm>
            <a:off x="15780040" y="43170"/>
            <a:ext cx="2507960" cy="1983943"/>
          </a:xfrm>
          <a:custGeom>
            <a:avLst/>
            <a:gdLst/>
            <a:ahLst/>
            <a:cxnLst/>
            <a:rect l="l" t="t" r="r" b="b"/>
            <a:pathLst>
              <a:path w="2507960" h="1983943">
                <a:moveTo>
                  <a:pt x="0" y="0"/>
                </a:moveTo>
                <a:lnTo>
                  <a:pt x="2507960" y="0"/>
                </a:lnTo>
                <a:lnTo>
                  <a:pt x="2507960" y="1983943"/>
                </a:lnTo>
                <a:lnTo>
                  <a:pt x="0" y="1983943"/>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1905160" y="3752479"/>
            <a:ext cx="14511870" cy="1145126"/>
          </a:xfrm>
          <a:custGeom>
            <a:avLst/>
            <a:gdLst/>
            <a:ahLst/>
            <a:cxnLst/>
            <a:rect l="l" t="t" r="r" b="b"/>
            <a:pathLst>
              <a:path w="14511870" h="1145126">
                <a:moveTo>
                  <a:pt x="0" y="0"/>
                </a:moveTo>
                <a:lnTo>
                  <a:pt x="14511870" y="0"/>
                </a:lnTo>
                <a:lnTo>
                  <a:pt x="14511870" y="1145126"/>
                </a:lnTo>
                <a:lnTo>
                  <a:pt x="0" y="1145126"/>
                </a:lnTo>
                <a:lnTo>
                  <a:pt x="0" y="0"/>
                </a:lnTo>
                <a:close/>
              </a:path>
            </a:pathLst>
          </a:custGeom>
          <a:blipFill>
            <a:blip r:embed="rId9"/>
            <a:stretch>
              <a:fillRect/>
            </a:stretch>
          </a:blipFill>
        </p:spPr>
      </p:sp>
      <p:sp>
        <p:nvSpPr>
          <p:cNvPr id="11" name="Freeform 11"/>
          <p:cNvSpPr/>
          <p:nvPr/>
        </p:nvSpPr>
        <p:spPr>
          <a:xfrm>
            <a:off x="1920370" y="4906117"/>
            <a:ext cx="14481450" cy="3749191"/>
          </a:xfrm>
          <a:custGeom>
            <a:avLst/>
            <a:gdLst/>
            <a:ahLst/>
            <a:cxnLst/>
            <a:rect l="l" t="t" r="r" b="b"/>
            <a:pathLst>
              <a:path w="14481450" h="3749191">
                <a:moveTo>
                  <a:pt x="0" y="0"/>
                </a:moveTo>
                <a:lnTo>
                  <a:pt x="14481450" y="0"/>
                </a:lnTo>
                <a:lnTo>
                  <a:pt x="14481450" y="3749191"/>
                </a:lnTo>
                <a:lnTo>
                  <a:pt x="0" y="3749191"/>
                </a:lnTo>
                <a:lnTo>
                  <a:pt x="0" y="0"/>
                </a:lnTo>
                <a:close/>
              </a:path>
            </a:pathLst>
          </a:custGeom>
          <a:blipFill>
            <a:blip r:embed="rId10"/>
            <a:stretch>
              <a:fillRect t="-269" b="-269"/>
            </a:stretch>
          </a:blipFill>
        </p:spPr>
      </p:sp>
      <p:sp>
        <p:nvSpPr>
          <p:cNvPr id="12" name="TextBox 12"/>
          <p:cNvSpPr txBox="1"/>
          <p:nvPr/>
        </p:nvSpPr>
        <p:spPr>
          <a:xfrm>
            <a:off x="1667541" y="616934"/>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3" name="TextBox 13"/>
          <p:cNvSpPr txBox="1"/>
          <p:nvPr/>
        </p:nvSpPr>
        <p:spPr>
          <a:xfrm>
            <a:off x="2743877" y="1836484"/>
            <a:ext cx="6400123"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1.  Đọc dữ liệu</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4" name="TextBox 14"/>
          <p:cNvSpPr txBox="1"/>
          <p:nvPr/>
        </p:nvSpPr>
        <p:spPr>
          <a:xfrm>
            <a:off x="6263359" y="2634222"/>
            <a:ext cx="6400123"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Thực thi bằng Python</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1"/>
            <a:stretch>
              <a:fillRect b="-18555"/>
            </a:stretch>
          </a:blipFill>
        </p:spPr>
      </p:sp>
      <p:grpSp>
        <p:nvGrpSpPr>
          <p:cNvPr id="3" name="Group 3"/>
          <p:cNvGrpSpPr/>
          <p:nvPr/>
        </p:nvGrpSpPr>
        <p:grpSpPr>
          <a:xfrm rot="0">
            <a:off x="16122586" y="0"/>
            <a:ext cx="2165414" cy="21654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000000">
                    <a:alpha val="100000"/>
                  </a:srgbClr>
                </a:gs>
                <a:gs pos="100000">
                  <a:srgbClr val="555555">
                    <a:alpha val="100000"/>
                  </a:srgbClr>
                </a:gs>
              </a:gsLst>
              <a:lin ang="0"/>
            </a:gradFill>
          </p:spPr>
        </p:sp>
        <p:sp>
          <p:nvSpPr>
            <p:cNvPr id="5" name="TextBox 5"/>
            <p:cNvSpPr txBox="1"/>
            <p:nvPr/>
          </p:nvSpPr>
          <p:spPr>
            <a:xfrm>
              <a:off x="76200" y="57150"/>
              <a:ext cx="660400" cy="679450"/>
            </a:xfrm>
            <a:prstGeom prst="rect">
              <a:avLst/>
            </a:prstGeom>
          </p:spPr>
          <p:txBody>
            <a:bodyPr lIns="50800" tIns="50800" rIns="50800" bIns="50800" rtlCol="0" anchor="ctr"/>
            <a:lstStyle/>
            <a:p>
              <a:pPr algn="ctr">
                <a:lnSpc>
                  <a:spcPts val="2860"/>
                </a:lnSpc>
              </a:pPr>
            </a:p>
          </p:txBody>
        </p:sp>
      </p:grpSp>
      <p:sp>
        <p:nvSpPr>
          <p:cNvPr id="6" name="Freeform 6"/>
          <p:cNvSpPr/>
          <p:nvPr/>
        </p:nvSpPr>
        <p:spPr>
          <a:xfrm>
            <a:off x="11135381" y="4897605"/>
            <a:ext cx="1006253" cy="960515"/>
          </a:xfrm>
          <a:custGeom>
            <a:avLst/>
            <a:gdLst/>
            <a:ahLst/>
            <a:cxnLst/>
            <a:rect l="l" t="t" r="r" b="b"/>
            <a:pathLst>
              <a:path w="1006253" h="960515">
                <a:moveTo>
                  <a:pt x="0" y="0"/>
                </a:moveTo>
                <a:lnTo>
                  <a:pt x="1006253" y="0"/>
                </a:lnTo>
                <a:lnTo>
                  <a:pt x="1006253" y="960515"/>
                </a:lnTo>
                <a:lnTo>
                  <a:pt x="0" y="96051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3779447" y="4906117"/>
            <a:ext cx="902910" cy="916237"/>
          </a:xfrm>
          <a:custGeom>
            <a:avLst/>
            <a:gdLst/>
            <a:ahLst/>
            <a:cxnLst/>
            <a:rect l="l" t="t" r="r" b="b"/>
            <a:pathLst>
              <a:path w="902910" h="916237">
                <a:moveTo>
                  <a:pt x="0" y="0"/>
                </a:moveTo>
                <a:lnTo>
                  <a:pt x="902910" y="0"/>
                </a:lnTo>
                <a:lnTo>
                  <a:pt x="902910" y="916237"/>
                </a:lnTo>
                <a:lnTo>
                  <a:pt x="0" y="91623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386609" y="280702"/>
            <a:ext cx="1745381" cy="1745381"/>
          </a:xfrm>
          <a:custGeom>
            <a:avLst/>
            <a:gdLst/>
            <a:ahLst/>
            <a:cxnLst/>
            <a:rect l="l" t="t" r="r" b="b"/>
            <a:pathLst>
              <a:path w="1745381" h="1745381">
                <a:moveTo>
                  <a:pt x="0" y="0"/>
                </a:moveTo>
                <a:lnTo>
                  <a:pt x="1745382" y="0"/>
                </a:lnTo>
                <a:lnTo>
                  <a:pt x="1745382" y="1745381"/>
                </a:lnTo>
                <a:lnTo>
                  <a:pt x="0" y="17453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0" y="0"/>
            <a:ext cx="2306785" cy="2306785"/>
          </a:xfrm>
          <a:custGeom>
            <a:avLst/>
            <a:gdLst/>
            <a:ahLst/>
            <a:cxnLst/>
            <a:rect l="l" t="t" r="r" b="b"/>
            <a:pathLst>
              <a:path w="2306785" h="2306785">
                <a:moveTo>
                  <a:pt x="0" y="0"/>
                </a:moveTo>
                <a:lnTo>
                  <a:pt x="2306785" y="0"/>
                </a:lnTo>
                <a:lnTo>
                  <a:pt x="2306785" y="2306785"/>
                </a:lnTo>
                <a:lnTo>
                  <a:pt x="0" y="2306785"/>
                </a:lnTo>
                <a:lnTo>
                  <a:pt x="0" y="0"/>
                </a:lnTo>
                <a:close/>
              </a:path>
            </a:pathLst>
          </a:custGeom>
          <a:blipFill>
            <a:blip r:embed="rId8"/>
            <a:stretch>
              <a:fillRect/>
            </a:stretch>
          </a:blipFill>
        </p:spPr>
      </p:sp>
      <p:sp>
        <p:nvSpPr>
          <p:cNvPr id="10" name="Freeform 10"/>
          <p:cNvSpPr/>
          <p:nvPr/>
        </p:nvSpPr>
        <p:spPr>
          <a:xfrm>
            <a:off x="9944377" y="2888967"/>
            <a:ext cx="6442232" cy="6871715"/>
          </a:xfrm>
          <a:custGeom>
            <a:avLst/>
            <a:gdLst/>
            <a:ahLst/>
            <a:cxnLst/>
            <a:rect l="l" t="t" r="r" b="b"/>
            <a:pathLst>
              <a:path w="6442232" h="6871715">
                <a:moveTo>
                  <a:pt x="0" y="0"/>
                </a:moveTo>
                <a:lnTo>
                  <a:pt x="6442232" y="0"/>
                </a:lnTo>
                <a:lnTo>
                  <a:pt x="6442232" y="6871714"/>
                </a:lnTo>
                <a:lnTo>
                  <a:pt x="0" y="6871714"/>
                </a:lnTo>
                <a:lnTo>
                  <a:pt x="0" y="0"/>
                </a:lnTo>
                <a:close/>
              </a:path>
            </a:pathLst>
          </a:custGeom>
          <a:blipFill>
            <a:blip r:embed="rId9"/>
            <a:stretch>
              <a:fillRect/>
            </a:stretch>
          </a:blipFill>
        </p:spPr>
      </p:sp>
      <p:sp>
        <p:nvSpPr>
          <p:cNvPr id="11" name="TextBox 11"/>
          <p:cNvSpPr txBox="1"/>
          <p:nvPr/>
        </p:nvSpPr>
        <p:spPr>
          <a:xfrm>
            <a:off x="1667541" y="562927"/>
            <a:ext cx="15591759" cy="874396"/>
          </a:xfrm>
          <a:prstGeom prst="rect">
            <a:avLst/>
          </a:prstGeom>
        </p:spPr>
        <p:txBody>
          <a:bodyPr lIns="0" tIns="0" rIns="0" bIns="0" rtlCol="0" anchor="t">
            <a:spAutoFit/>
          </a:bodyPr>
          <a:lstStyle/>
          <a:p>
            <a:pPr algn="ctr">
              <a:lnSpc>
                <a:spcPts val="7020"/>
              </a:lnSpc>
              <a:spcBef>
                <a:spcPct val="0"/>
              </a:spcBef>
            </a:pPr>
            <a:r>
              <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rPr>
              <a:t>II. QUY TRÌNH THỰC HIỆN</a:t>
            </a:r>
            <a:endParaRPr lang="en-US" sz="5400" b="1">
              <a:solidFill>
                <a:srgbClr val="040506"/>
              </a:solidFill>
              <a:latin typeface="Open Sauce Bold" panose="00000800000000000000"/>
              <a:ea typeface="Open Sauce Bold" panose="00000800000000000000"/>
              <a:cs typeface="Open Sauce Bold" panose="00000800000000000000"/>
              <a:sym typeface="Open Sauce Bold" panose="00000800000000000000"/>
            </a:endParaRPr>
          </a:p>
        </p:txBody>
      </p:sp>
      <p:sp>
        <p:nvSpPr>
          <p:cNvPr id="12" name="TextBox 12"/>
          <p:cNvSpPr txBox="1"/>
          <p:nvPr/>
        </p:nvSpPr>
        <p:spPr>
          <a:xfrm>
            <a:off x="2587461" y="1555179"/>
            <a:ext cx="6400123" cy="610236"/>
          </a:xfrm>
          <a:prstGeom prst="rect">
            <a:avLst/>
          </a:prstGeom>
        </p:spPr>
        <p:txBody>
          <a:bodyPr lIns="0" tIns="0" rIns="0" bIns="0" rtlCol="0" anchor="t">
            <a:spAutoFit/>
          </a:bodyPr>
          <a:lstStyle/>
          <a:p>
            <a:pPr algn="just">
              <a:lnSpc>
                <a:spcPts val="4810"/>
              </a:lnSpc>
            </a:pPr>
            <a:r>
              <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rPr>
              <a:t>1.  Đọc dữ liệu</a:t>
            </a:r>
            <a:endParaRPr lang="en-US" sz="3700" i="1">
              <a:solidFill>
                <a:srgbClr val="000000"/>
              </a:solidFill>
              <a:latin typeface="Open Sauce Italics" panose="00000500000000000000"/>
              <a:ea typeface="Open Sauce Italics" panose="00000500000000000000"/>
              <a:cs typeface="Open Sauce Italics" panose="00000500000000000000"/>
              <a:sym typeface="Open Sauce Italics" panose="00000500000000000000"/>
            </a:endParaRPr>
          </a:p>
        </p:txBody>
      </p:sp>
      <p:sp>
        <p:nvSpPr>
          <p:cNvPr id="13" name="TextBox 13"/>
          <p:cNvSpPr txBox="1"/>
          <p:nvPr/>
        </p:nvSpPr>
        <p:spPr>
          <a:xfrm>
            <a:off x="3063298" y="2560037"/>
            <a:ext cx="6400123" cy="610236"/>
          </a:xfrm>
          <a:prstGeom prst="rect">
            <a:avLst/>
          </a:prstGeom>
        </p:spPr>
        <p:txBody>
          <a:bodyPr lIns="0" tIns="0" rIns="0" bIns="0" rtlCol="0" anchor="t">
            <a:spAutoFit/>
          </a:bodyPr>
          <a:lstStyle/>
          <a:p>
            <a:pPr algn="just">
              <a:lnSpc>
                <a:spcPts val="4810"/>
              </a:lnSpc>
            </a:pPr>
            <a:r>
              <a:rPr lang="en-US" sz="3700">
                <a:solidFill>
                  <a:srgbClr val="000000"/>
                </a:solidFill>
                <a:latin typeface="Open Sauce" panose="00000500000000000000"/>
                <a:ea typeface="Open Sauce" panose="00000500000000000000"/>
                <a:cs typeface="Open Sauce" panose="00000500000000000000"/>
                <a:sym typeface="Open Sauce" panose="00000500000000000000"/>
              </a:rPr>
              <a:t>=&gt; Kết quả:</a:t>
            </a:r>
            <a:endParaRPr lang="en-US" sz="3700">
              <a:solidFill>
                <a:srgbClr val="000000"/>
              </a:solidFill>
              <a:latin typeface="Open Sauce" panose="00000500000000000000"/>
              <a:ea typeface="Open Sauce" panose="00000500000000000000"/>
              <a:cs typeface="Open Sauce" panose="00000500000000000000"/>
              <a:sym typeface="Open Sauce" panose="00000500000000000000"/>
            </a:endParaRPr>
          </a:p>
        </p:txBody>
      </p:sp>
      <p:sp>
        <p:nvSpPr>
          <p:cNvPr id="14" name="TextBox 14"/>
          <p:cNvSpPr txBox="1"/>
          <p:nvPr/>
        </p:nvSpPr>
        <p:spPr>
          <a:xfrm>
            <a:off x="576965" y="3303622"/>
            <a:ext cx="8567035" cy="6305550"/>
          </a:xfrm>
          <a:prstGeom prst="rect">
            <a:avLst/>
          </a:prstGeom>
        </p:spPr>
        <p:txBody>
          <a:bodyPr lIns="0" tIns="0" rIns="0" bIns="0" rtlCol="0" anchor="t">
            <a:spAutoFit/>
          </a:bodyPr>
          <a:lstStyle/>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999,999 bản ghi – 17 cột, dung lượng ~130MB</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Gồm thông tin: Phim, Thể loại, Quốc gia, Ngân sách, Doanh thu, Điểm đánh giá</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Không có giá trị thiếu → dữ liệu sạch</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Kiểu dữ liệu hợp lý (6 float, 5 int, 6 object)</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a:p>
            <a:pPr algn="just">
              <a:lnSpc>
                <a:spcPts val="3900"/>
              </a:lnSpc>
            </a:pPr>
          </a:p>
          <a:p>
            <a:pPr marL="647700" lvl="1" indent="-323850" algn="just">
              <a:lnSpc>
                <a:spcPts val="3900"/>
              </a:lnSpc>
              <a:buFont typeface="Arial" panose="020B0604020202020204"/>
              <a:buChar char="•"/>
            </a:pPr>
            <a:r>
              <a:rPr lang="en-US" sz="3000">
                <a:solidFill>
                  <a:srgbClr val="000000"/>
                </a:solidFill>
                <a:latin typeface="Open Sauce" panose="00000500000000000000"/>
                <a:ea typeface="Open Sauce" panose="00000500000000000000"/>
                <a:cs typeface="Open Sauce" panose="00000500000000000000"/>
                <a:sym typeface="Open Sauce" panose="00000500000000000000"/>
              </a:rPr>
              <a:t>Cần chuyển đổi ReleaseDate → datetime, RealeaseYear → object, thêm các cột Profit, AverageVote để phân tích</a:t>
            </a:r>
            <a:endParaRPr lang="en-US" sz="3000">
              <a:solidFill>
                <a:srgbClr val="000000"/>
              </a:solidFill>
              <a:latin typeface="Open Sauce" panose="00000500000000000000"/>
              <a:ea typeface="Open Sauce" panose="00000500000000000000"/>
              <a:cs typeface="Open Sauce" panose="00000500000000000000"/>
              <a:sym typeface="Open Sauce" panose="0000050000000000000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10180</Words>
  <Application>WPS Presentation</Application>
  <PresentationFormat>On-screen Show (4:3)</PresentationFormat>
  <Paragraphs>456</Paragraphs>
  <Slides>53</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53</vt:i4>
      </vt:variant>
    </vt:vector>
  </HeadingPairs>
  <TitlesOfParts>
    <vt:vector size="68" baseType="lpstr">
      <vt:lpstr>Arial</vt:lpstr>
      <vt:lpstr>SimSun</vt:lpstr>
      <vt:lpstr>Wingdings</vt:lpstr>
      <vt:lpstr>Open Sauce</vt:lpstr>
      <vt:lpstr>Open Sauce Bold</vt:lpstr>
      <vt:lpstr>Open Sauce Italics</vt:lpstr>
      <vt:lpstr>Montserrat Bold</vt:lpstr>
      <vt:lpstr>Montserrat Italics</vt:lpstr>
      <vt:lpstr>Arial</vt:lpstr>
      <vt:lpstr>Calibri</vt:lpstr>
      <vt:lpstr>Microsoft YaHei</vt:lpstr>
      <vt:lpstr>Arial Unicode MS</vt:lpstr>
      <vt:lpstr>Montserrat</vt:lpstr>
      <vt:lpstr>Open Sauce Bold Italics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thuyết trình đồ án cuối khóa DA_ADV.01 Cybersoft</dc:title>
  <dc:creator/>
  <cp:lastModifiedBy>Bảo Nguyễn Quốc</cp:lastModifiedBy>
  <cp:revision>5</cp:revision>
  <dcterms:created xsi:type="dcterms:W3CDTF">2006-08-16T00:00:00Z</dcterms:created>
  <dcterms:modified xsi:type="dcterms:W3CDTF">2025-10-23T21:26:18Z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150F7D4A31DC41C398411A2E0406C562_12</vt:lpwstr>
  </property>
  <property fmtid="{D5CDD505-2E9C-101B-9397-08002B2CF9AE}" pid="3" name="KSOProductBuildVer">
    <vt:lpwstr>1033-12.2.0.23131</vt:lpwstr>
  </property>
</Properties>
</file>